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62" r:id="rId5"/>
    <p:sldId id="263" r:id="rId6"/>
  </p:sldIdLst>
  <p:sldSz cx="16256000" cy="12192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00"/>
    <a:srgbClr val="FF9933"/>
    <a:srgbClr val="ECBB62"/>
    <a:srgbClr val="E9B049"/>
    <a:srgbClr val="C8EC46"/>
    <a:srgbClr val="FF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488FC-C896-40E1-A67E-7F0AE84BEAB9}" v="1" dt="2021-07-23T07:47:49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5" autoAdjust="0"/>
    <p:restoredTop sz="94464" autoAdjust="0"/>
  </p:normalViewPr>
  <p:slideViewPr>
    <p:cSldViewPr snapToGrid="0">
      <p:cViewPr varScale="1">
        <p:scale>
          <a:sx n="50" d="100"/>
          <a:sy n="50" d="100"/>
        </p:scale>
        <p:origin x="17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es, Georgina" userId="566a1682-395f-4664-a434-49f6358fd532" providerId="ADAL" clId="{862488FC-C896-40E1-A67E-7F0AE84BEAB9}"/>
    <pc:docChg chg="undo custSel addSld modSld">
      <pc:chgData name="Hughes, Georgina" userId="566a1682-395f-4664-a434-49f6358fd532" providerId="ADAL" clId="{862488FC-C896-40E1-A67E-7F0AE84BEAB9}" dt="2021-07-23T07:51:16.415" v="35" actId="20577"/>
      <pc:docMkLst>
        <pc:docMk/>
      </pc:docMkLst>
      <pc:sldChg chg="addSp delSp modSp add mod">
        <pc:chgData name="Hughes, Georgina" userId="566a1682-395f-4664-a434-49f6358fd532" providerId="ADAL" clId="{862488FC-C896-40E1-A67E-7F0AE84BEAB9}" dt="2021-07-23T07:51:16.415" v="35" actId="20577"/>
        <pc:sldMkLst>
          <pc:docMk/>
          <pc:sldMk cId="888655841" sldId="263"/>
        </pc:sldMkLst>
        <pc:spChg chg="add del mod">
          <ac:chgData name="Hughes, Georgina" userId="566a1682-395f-4664-a434-49f6358fd532" providerId="ADAL" clId="{862488FC-C896-40E1-A67E-7F0AE84BEAB9}" dt="2021-07-23T07:48:58.528" v="15" actId="478"/>
          <ac:spMkLst>
            <pc:docMk/>
            <pc:sldMk cId="888655841" sldId="263"/>
            <ac:spMk id="3" creationId="{7FB4D4F0-82A7-4B44-8664-9A8A42349B15}"/>
          </ac:spMkLst>
        </pc:spChg>
        <pc:spChg chg="mod">
          <ac:chgData name="Hughes, Georgina" userId="566a1682-395f-4664-a434-49f6358fd532" providerId="ADAL" clId="{862488FC-C896-40E1-A67E-7F0AE84BEAB9}" dt="2021-07-23T07:47:57.755" v="1" actId="208"/>
          <ac:spMkLst>
            <pc:docMk/>
            <pc:sldMk cId="888655841" sldId="263"/>
            <ac:spMk id="4" creationId="{B554B049-F74B-48F1-A036-FC00BC393C00}"/>
          </ac:spMkLst>
        </pc:spChg>
        <pc:spChg chg="add mod">
          <ac:chgData name="Hughes, Georgina" userId="566a1682-395f-4664-a434-49f6358fd532" providerId="ADAL" clId="{862488FC-C896-40E1-A67E-7F0AE84BEAB9}" dt="2021-07-23T07:50:08.570" v="25" actId="14100"/>
          <ac:spMkLst>
            <pc:docMk/>
            <pc:sldMk cId="888655841" sldId="263"/>
            <ac:spMk id="5" creationId="{825D17BE-35BB-4D2C-93A2-C479AF128EA8}"/>
          </ac:spMkLst>
        </pc:spChg>
        <pc:spChg chg="mod">
          <ac:chgData name="Hughes, Georgina" userId="566a1682-395f-4664-a434-49f6358fd532" providerId="ADAL" clId="{862488FC-C896-40E1-A67E-7F0AE84BEAB9}" dt="2021-07-23T07:48:14.458" v="5" actId="207"/>
          <ac:spMkLst>
            <pc:docMk/>
            <pc:sldMk cId="888655841" sldId="263"/>
            <ac:spMk id="7" creationId="{D2F97453-494C-5746-8E17-4A67EE1BF309}"/>
          </ac:spMkLst>
        </pc:spChg>
        <pc:spChg chg="mod">
          <ac:chgData name="Hughes, Georgina" userId="566a1682-395f-4664-a434-49f6358fd532" providerId="ADAL" clId="{862488FC-C896-40E1-A67E-7F0AE84BEAB9}" dt="2021-07-23T07:48:11.587" v="4" actId="207"/>
          <ac:spMkLst>
            <pc:docMk/>
            <pc:sldMk cId="888655841" sldId="263"/>
            <ac:spMk id="9" creationId="{8EE221F3-E29A-7E44-BA3E-4DDEF353168D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3" creationId="{AB96207F-9876-7A4C-8CB8-0378596E3D43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4" creationId="{78D87C2B-4ED1-1C4B-B314-D95374A7846D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6" creationId="{0EC6A36B-BE5D-9742-9412-BEDB5350E9B4}"/>
          </ac:spMkLst>
        </pc:spChg>
        <pc:spChg chg="mod">
          <ac:chgData name="Hughes, Georgina" userId="566a1682-395f-4664-a434-49f6358fd532" providerId="ADAL" clId="{862488FC-C896-40E1-A67E-7F0AE84BEAB9}" dt="2021-07-23T07:48:08.146" v="3" actId="207"/>
          <ac:spMkLst>
            <pc:docMk/>
            <pc:sldMk cId="888655841" sldId="263"/>
            <ac:spMk id="71" creationId="{D2F97453-494C-5746-8E17-4A67EE1BF309}"/>
          </ac:spMkLst>
        </pc:spChg>
        <pc:spChg chg="mod">
          <ac:chgData name="Hughes, Georgina" userId="566a1682-395f-4664-a434-49f6358fd532" providerId="ADAL" clId="{862488FC-C896-40E1-A67E-7F0AE84BEAB9}" dt="2021-07-23T07:51:16.415" v="35" actId="20577"/>
          <ac:spMkLst>
            <pc:docMk/>
            <pc:sldMk cId="888655841" sldId="263"/>
            <ac:spMk id="74" creationId="{0EC6A36B-BE5D-9742-9412-BEDB5350E9B4}"/>
          </ac:spMkLst>
        </pc:spChg>
        <pc:spChg chg="ord">
          <ac:chgData name="Hughes, Georgina" userId="566a1682-395f-4664-a434-49f6358fd532" providerId="ADAL" clId="{862488FC-C896-40E1-A67E-7F0AE84BEAB9}" dt="2021-07-23T07:49:45.896" v="24" actId="166"/>
          <ac:spMkLst>
            <pc:docMk/>
            <pc:sldMk cId="888655841" sldId="263"/>
            <ac:spMk id="110" creationId="{EEE37528-7896-4FD4-8D07-3D567936B6F8}"/>
          </ac:spMkLst>
        </pc:spChg>
        <pc:spChg chg="add del mod">
          <ac:chgData name="Hughes, Georgina" userId="566a1682-395f-4664-a434-49f6358fd532" providerId="ADAL" clId="{862488FC-C896-40E1-A67E-7F0AE84BEAB9}" dt="2021-07-23T07:48:22.870" v="9" actId="207"/>
          <ac:spMkLst>
            <pc:docMk/>
            <pc:sldMk cId="888655841" sldId="263"/>
            <ac:spMk id="114" creationId="{9F679EE1-5503-41AF-B0B0-23F6FC0EA7E2}"/>
          </ac:spMkLst>
        </pc:spChg>
        <pc:spChg chg="del mod">
          <ac:chgData name="Hughes, Georgina" userId="566a1682-395f-4664-a434-49f6358fd532" providerId="ADAL" clId="{862488FC-C896-40E1-A67E-7F0AE84BEAB9}" dt="2021-07-23T07:49:27.905" v="21" actId="478"/>
          <ac:spMkLst>
            <pc:docMk/>
            <pc:sldMk cId="888655841" sldId="263"/>
            <ac:spMk id="170" creationId="{361D24CC-941E-4C47-B0EC-E144352A4A74}"/>
          </ac:spMkLst>
        </pc:spChg>
        <pc:spChg chg="del">
          <ac:chgData name="Hughes, Georgina" userId="566a1682-395f-4664-a434-49f6358fd532" providerId="ADAL" clId="{862488FC-C896-40E1-A67E-7F0AE84BEAB9}" dt="2021-07-23T07:48:24.961" v="10" actId="478"/>
          <ac:spMkLst>
            <pc:docMk/>
            <pc:sldMk cId="888655841" sldId="263"/>
            <ac:spMk id="171" creationId="{2BE9DFE9-D2AE-C14C-AB63-41C6DF192559}"/>
          </ac:spMkLst>
        </pc:spChg>
        <pc:graphicFrameChg chg="modGraphic">
          <ac:chgData name="Hughes, Georgina" userId="566a1682-395f-4664-a434-49f6358fd532" providerId="ADAL" clId="{862488FC-C896-40E1-A67E-7F0AE84BEAB9}" dt="2021-07-23T07:50:59.160" v="33" actId="207"/>
          <ac:graphicFrameMkLst>
            <pc:docMk/>
            <pc:sldMk cId="888655841" sldId="263"/>
            <ac:graphicFrameMk id="2" creationId="{A8A80E3D-504D-4C7F-9077-7BBBF5C6C29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00" y="0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447E50EE-9A9C-46B5-97AA-E05EC989138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968" y="3271144"/>
            <a:ext cx="7942702" cy="26766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433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00" y="6456433"/>
            <a:ext cx="4301620" cy="341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B443000F-8DF4-480B-B7F0-9F5D4795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8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2175" y="849313"/>
            <a:ext cx="3062288" cy="2295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Year overview</a:t>
            </a:r>
            <a:r>
              <a:rPr lang="en-US" baseline="0" dirty="0"/>
              <a:t> – more detailed overview of the year – to include the ‘why’ at the top. – </a:t>
            </a:r>
            <a:r>
              <a:rPr lang="en-US" i="1" baseline="0" dirty="0"/>
              <a:t>this bit needs working on to make the ‘why’ more catchy.</a:t>
            </a:r>
          </a:p>
          <a:p>
            <a:r>
              <a:rPr lang="en-US" i="0" baseline="0" dirty="0"/>
              <a:t>Unit over view.</a:t>
            </a:r>
          </a:p>
          <a:p>
            <a:r>
              <a:rPr lang="en-US" b="1" i="0" u="sng" baseline="0" dirty="0"/>
              <a:t>Not final version yet </a:t>
            </a:r>
            <a:r>
              <a:rPr lang="en-US" i="0" baseline="0" dirty="0"/>
              <a:t>– not very pretty, just thrown around some ideas on there so far. Or useful! Apart from the table to record the data in. which I’m also not sure about.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000F-8DF4-480B-B7F0-9F5D479529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77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2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8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5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1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EC71-4748-4EE2-87DB-47C1CD1DF60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6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diagramData" Target="../diagrams/data1.xml"/><Relationship Id="rId21" Type="http://schemas.openxmlformats.org/officeDocument/2006/relationships/image" Target="../media/image14.png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20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9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9F679EE1-5503-41AF-B0B0-23F6FC0EA7E2}"/>
              </a:ext>
            </a:extLst>
          </p:cNvPr>
          <p:cNvSpPr/>
          <p:nvPr/>
        </p:nvSpPr>
        <p:spPr>
          <a:xfrm>
            <a:off x="2444803" y="7800840"/>
            <a:ext cx="3493951" cy="984212"/>
          </a:xfrm>
          <a:prstGeom prst="rect">
            <a:avLst/>
          </a:prstGeom>
          <a:gradFill flip="none" rotWithShape="1">
            <a:gsLst>
              <a:gs pos="79000">
                <a:srgbClr val="FF0000"/>
              </a:gs>
              <a:gs pos="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1" name="Block Arc 70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5223113">
            <a:off x="11933796" y="2456797"/>
            <a:ext cx="3597205" cy="3694448"/>
          </a:xfrm>
          <a:prstGeom prst="blockArc">
            <a:avLst>
              <a:gd name="adj1" fmla="val 10859776"/>
              <a:gd name="adj2" fmla="val 102017"/>
              <a:gd name="adj3" fmla="val 2756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9832871" y="2503342"/>
            <a:ext cx="3899528" cy="991228"/>
          </a:xfrm>
          <a:prstGeom prst="rect">
            <a:avLst/>
          </a:prstGeom>
          <a:gradFill flip="none" rotWithShape="1">
            <a:gsLst>
              <a:gs pos="79000">
                <a:srgbClr val="FF0000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42622" y="288899"/>
            <a:ext cx="1493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800" b="1" dirty="0" smtClean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7?</a:t>
            </a:r>
            <a:endParaRPr lang="en-GB" sz="4800" b="1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92339" y="5104651"/>
            <a:ext cx="3673306" cy="3687496"/>
          </a:xfrm>
          <a:prstGeom prst="blockArc">
            <a:avLst>
              <a:gd name="adj1" fmla="val 10859776"/>
              <a:gd name="adj2" fmla="val 238780"/>
              <a:gd name="adj3" fmla="val 2690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rgbClr val="00B0F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648203" y="5111729"/>
            <a:ext cx="11214993" cy="9842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9187751" y="2303678"/>
            <a:ext cx="1262532" cy="13273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9370313" y="2482488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Eras Medium ITC" panose="020B06020305040208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9390275" y="2597331"/>
            <a:ext cx="873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Eras Medium ITC" panose="020B0602030504020804" pitchFamily="34" charset="0"/>
              </a:rPr>
              <a:t>8</a:t>
            </a:r>
            <a:endParaRPr lang="en-US" sz="4800" b="1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9358436" y="2528052"/>
            <a:ext cx="84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graphicFrame>
        <p:nvGraphicFramePr>
          <p:cNvPr id="68" name="Diagram 67"/>
          <p:cNvGraphicFramePr/>
          <p:nvPr>
            <p:extLst>
              <p:ext uri="{D42A27DB-BD31-4B8C-83A1-F6EECF244321}">
                <p14:modId xmlns:p14="http://schemas.microsoft.com/office/powerpoint/2010/main" val="1921971161"/>
              </p:ext>
            </p:extLst>
          </p:nvPr>
        </p:nvGraphicFramePr>
        <p:xfrm>
          <a:off x="176274" y="10224787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0" name="Rectangle 69"/>
          <p:cNvSpPr/>
          <p:nvPr/>
        </p:nvSpPr>
        <p:spPr>
          <a:xfrm>
            <a:off x="193030" y="9926350"/>
            <a:ext cx="15283056" cy="389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4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1402637" y="7878104"/>
            <a:ext cx="422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Fantastic Places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48E44F9-F1F3-4081-9720-10B766E77906}"/>
              </a:ext>
            </a:extLst>
          </p:cNvPr>
          <p:cNvSpPr txBox="1"/>
          <p:nvPr/>
        </p:nvSpPr>
        <p:spPr>
          <a:xfrm>
            <a:off x="8958410" y="5216604"/>
            <a:ext cx="423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Rivers and coasts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5801464" y="7642696"/>
            <a:ext cx="1262532" cy="13273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6022195" y="7833501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5863286" y="8009580"/>
            <a:ext cx="10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Eras Medium ITC" panose="020B0602030504020804" pitchFamily="34" charset="0"/>
              </a:rPr>
              <a:t>7</a:t>
            </a:r>
            <a:endParaRPr lang="en-US" sz="4800" b="1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C902BBE-9A8C-4CE8-B1BB-E1FD6DB28BCB}"/>
              </a:ext>
            </a:extLst>
          </p:cNvPr>
          <p:cNvCxnSpPr>
            <a:cxnSpLocks/>
          </p:cNvCxnSpPr>
          <p:nvPr/>
        </p:nvCxnSpPr>
        <p:spPr>
          <a:xfrm flipV="1">
            <a:off x="5387696" y="8585990"/>
            <a:ext cx="0" cy="60219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246180" y="7089862"/>
            <a:ext cx="2283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Where is Rio de Janeiro? </a:t>
            </a:r>
          </a:p>
          <a:p>
            <a:pPr algn="ctr"/>
            <a:r>
              <a:rPr lang="en-US" sz="1200" dirty="0" smtClean="0"/>
              <a:t>Using compass directions.</a:t>
            </a:r>
            <a:endParaRPr lang="en-US" sz="1200" dirty="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7F96134-F4D1-48D0-9B22-4C2254A3CFF3}"/>
              </a:ext>
            </a:extLst>
          </p:cNvPr>
          <p:cNvCxnSpPr>
            <a:cxnSpLocks/>
          </p:cNvCxnSpPr>
          <p:nvPr/>
        </p:nvCxnSpPr>
        <p:spPr>
          <a:xfrm flipH="1" flipV="1">
            <a:off x="3204870" y="8636233"/>
            <a:ext cx="4472" cy="46905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2DBD889-582A-4821-8AD8-0A659B6DFFD1}"/>
              </a:ext>
            </a:extLst>
          </p:cNvPr>
          <p:cNvSpPr txBox="1"/>
          <p:nvPr/>
        </p:nvSpPr>
        <p:spPr>
          <a:xfrm>
            <a:off x="2468800" y="9153257"/>
            <a:ext cx="1587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Where is Victoria falls? Using grid references.</a:t>
            </a:r>
            <a:endParaRPr lang="en-US" sz="1200" dirty="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176769A-F875-49D5-A142-4E16E7CEC21A}"/>
              </a:ext>
            </a:extLst>
          </p:cNvPr>
          <p:cNvCxnSpPr>
            <a:cxnSpLocks/>
          </p:cNvCxnSpPr>
          <p:nvPr/>
        </p:nvCxnSpPr>
        <p:spPr>
          <a:xfrm flipH="1">
            <a:off x="3155227" y="7623987"/>
            <a:ext cx="36711" cy="32860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58E024BF-5AA1-41A5-A42D-90FE5E04409C}"/>
              </a:ext>
            </a:extLst>
          </p:cNvPr>
          <p:cNvSpPr txBox="1"/>
          <p:nvPr/>
        </p:nvSpPr>
        <p:spPr>
          <a:xfrm>
            <a:off x="2231993" y="7192192"/>
            <a:ext cx="2102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Where is Mt St Helens?</a:t>
            </a:r>
          </a:p>
          <a:p>
            <a:pPr algn="ctr"/>
            <a:r>
              <a:rPr lang="en-US" sz="1200" dirty="0" smtClean="0"/>
              <a:t>Using contours.</a:t>
            </a:r>
            <a:endParaRPr lang="en-US" sz="12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EECF2F3-3570-4954-8F40-2983ED09E5BE}"/>
              </a:ext>
            </a:extLst>
          </p:cNvPr>
          <p:cNvSpPr txBox="1"/>
          <p:nvPr/>
        </p:nvSpPr>
        <p:spPr>
          <a:xfrm>
            <a:off x="4596253" y="9205011"/>
            <a:ext cx="1601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Geography?</a:t>
            </a:r>
            <a:endParaRPr lang="en-US" sz="1200" dirty="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FF75876-A066-4186-96C1-6B69EB7C8D86}"/>
              </a:ext>
            </a:extLst>
          </p:cNvPr>
          <p:cNvCxnSpPr>
            <a:cxnSpLocks/>
          </p:cNvCxnSpPr>
          <p:nvPr/>
        </p:nvCxnSpPr>
        <p:spPr>
          <a:xfrm>
            <a:off x="5183165" y="7628791"/>
            <a:ext cx="25788" cy="27697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2A371CB-DE40-412C-90C8-F79E84D09142}"/>
              </a:ext>
            </a:extLst>
          </p:cNvPr>
          <p:cNvCxnSpPr>
            <a:cxnSpLocks/>
          </p:cNvCxnSpPr>
          <p:nvPr/>
        </p:nvCxnSpPr>
        <p:spPr>
          <a:xfrm flipV="1">
            <a:off x="1921104" y="8660911"/>
            <a:ext cx="411661" cy="46560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F2911F51-F4FE-4778-985C-9C822EB8C314}"/>
              </a:ext>
            </a:extLst>
          </p:cNvPr>
          <p:cNvSpPr txBox="1"/>
          <p:nvPr/>
        </p:nvSpPr>
        <p:spPr>
          <a:xfrm>
            <a:off x="1073964" y="9192923"/>
            <a:ext cx="1601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Antarctica</a:t>
            </a:r>
          </a:p>
          <a:p>
            <a:pPr algn="ctr"/>
            <a:r>
              <a:rPr lang="en-US" sz="1200" dirty="0" smtClean="0"/>
              <a:t>Using scale</a:t>
            </a:r>
            <a:endParaRPr lang="en-US" sz="1200" dirty="0"/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392C30F4-871C-45C8-94A8-46AC086454E3}"/>
              </a:ext>
            </a:extLst>
          </p:cNvPr>
          <p:cNvCxnSpPr>
            <a:cxnSpLocks/>
          </p:cNvCxnSpPr>
          <p:nvPr/>
        </p:nvCxnSpPr>
        <p:spPr>
          <a:xfrm flipH="1">
            <a:off x="1717568" y="6920392"/>
            <a:ext cx="57764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5E4CA4B4-FE5B-4655-BED4-F3C0CEFD7E21}"/>
              </a:ext>
            </a:extLst>
          </p:cNvPr>
          <p:cNvSpPr txBox="1"/>
          <p:nvPr/>
        </p:nvSpPr>
        <p:spPr>
          <a:xfrm>
            <a:off x="51816" y="8207748"/>
            <a:ext cx="1117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Ganges</a:t>
            </a:r>
          </a:p>
          <a:p>
            <a:pPr algn="ctr"/>
            <a:r>
              <a:rPr lang="en-US" sz="1200" dirty="0" smtClean="0"/>
              <a:t>Measuring distance</a:t>
            </a:r>
            <a:endParaRPr lang="en-US" sz="1200" dirty="0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49F18520-3D45-4353-A5B1-FDF209AFE081}"/>
              </a:ext>
            </a:extLst>
          </p:cNvPr>
          <p:cNvCxnSpPr>
            <a:cxnSpLocks/>
          </p:cNvCxnSpPr>
          <p:nvPr/>
        </p:nvCxnSpPr>
        <p:spPr>
          <a:xfrm>
            <a:off x="489652" y="6673736"/>
            <a:ext cx="360382" cy="44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01151BC8-B15B-430F-8C15-5B11B8DBE8F8}"/>
              </a:ext>
            </a:extLst>
          </p:cNvPr>
          <p:cNvSpPr txBox="1"/>
          <p:nvPr/>
        </p:nvSpPr>
        <p:spPr>
          <a:xfrm>
            <a:off x="2150509" y="6265368"/>
            <a:ext cx="1061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Great Barrier Reef</a:t>
            </a:r>
          </a:p>
          <a:p>
            <a:pPr algn="ctr"/>
            <a:r>
              <a:rPr lang="en-US" sz="1200" dirty="0" smtClean="0"/>
              <a:t>Creating sketch maps</a:t>
            </a:r>
            <a:endParaRPr lang="en-US" sz="1200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04B436A-4F3C-49D4-A3A0-AE2D07DFC690}"/>
              </a:ext>
            </a:extLst>
          </p:cNvPr>
          <p:cNvSpPr txBox="1"/>
          <p:nvPr/>
        </p:nvSpPr>
        <p:spPr>
          <a:xfrm>
            <a:off x="6007954" y="7883874"/>
            <a:ext cx="84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3F30207-425C-4232-A99C-8D33601EE423}"/>
              </a:ext>
            </a:extLst>
          </p:cNvPr>
          <p:cNvSpPr txBox="1"/>
          <p:nvPr/>
        </p:nvSpPr>
        <p:spPr>
          <a:xfrm>
            <a:off x="2379802" y="4393371"/>
            <a:ext cx="1744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human geography of </a:t>
            </a:r>
            <a:r>
              <a:rPr lang="en-US" sz="1200" dirty="0" err="1" smtClean="0"/>
              <a:t>Shropshire</a:t>
            </a:r>
            <a:endParaRPr lang="en-US" sz="1200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5FFD70B7-53A9-41ED-9A50-1F51CE426A33}"/>
              </a:ext>
            </a:extLst>
          </p:cNvPr>
          <p:cNvCxnSpPr>
            <a:cxnSpLocks/>
          </p:cNvCxnSpPr>
          <p:nvPr/>
        </p:nvCxnSpPr>
        <p:spPr>
          <a:xfrm>
            <a:off x="3292835" y="4907882"/>
            <a:ext cx="37242" cy="32919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EEAA06DA-75F0-4103-BFAC-8B55F6C80493}"/>
              </a:ext>
            </a:extLst>
          </p:cNvPr>
          <p:cNvSpPr txBox="1"/>
          <p:nvPr/>
        </p:nvSpPr>
        <p:spPr>
          <a:xfrm>
            <a:off x="3416231" y="6293759"/>
            <a:ext cx="1291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Employment structure</a:t>
            </a:r>
            <a:endParaRPr lang="en-US" sz="1200" dirty="0"/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4085090" y="5966425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4880434" y="6319435"/>
            <a:ext cx="1788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changing employment structure in the UK</a:t>
            </a:r>
            <a:endParaRPr lang="en-US" sz="1200" dirty="0"/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C568E1EB-1F63-428C-BD40-61AE08E5BC22}"/>
              </a:ext>
            </a:extLst>
          </p:cNvPr>
          <p:cNvCxnSpPr>
            <a:cxnSpLocks/>
          </p:cNvCxnSpPr>
          <p:nvPr/>
        </p:nvCxnSpPr>
        <p:spPr>
          <a:xfrm>
            <a:off x="5567134" y="4742205"/>
            <a:ext cx="0" cy="4823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3027FB3D-BEE6-4DB9-A869-8F95240258E4}"/>
              </a:ext>
            </a:extLst>
          </p:cNvPr>
          <p:cNvSpPr txBox="1"/>
          <p:nvPr/>
        </p:nvSpPr>
        <p:spPr>
          <a:xfrm>
            <a:off x="4815040" y="4239333"/>
            <a:ext cx="1496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Where does industry locate, and why?</a:t>
            </a:r>
            <a:endParaRPr lang="en-US" sz="1200" dirty="0"/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7114230" y="4894998"/>
            <a:ext cx="9317" cy="27908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6507753" y="4414413"/>
            <a:ext cx="168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Where does farming locate, and why?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48E44F9-F1F3-4081-9720-10B766E77906}"/>
              </a:ext>
            </a:extLst>
          </p:cNvPr>
          <p:cNvSpPr txBox="1"/>
          <p:nvPr/>
        </p:nvSpPr>
        <p:spPr>
          <a:xfrm>
            <a:off x="2788642" y="5193086"/>
            <a:ext cx="4673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Industry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48E44F9-F1F3-4081-9720-10B766E77906}"/>
              </a:ext>
            </a:extLst>
          </p:cNvPr>
          <p:cNvSpPr txBox="1"/>
          <p:nvPr/>
        </p:nvSpPr>
        <p:spPr>
          <a:xfrm>
            <a:off x="10650350" y="2675790"/>
            <a:ext cx="423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Kenya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pic>
        <p:nvPicPr>
          <p:cNvPr id="1026" name="Picture 2" descr="Geography Icon 421426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188" y="8892640"/>
            <a:ext cx="725763" cy="7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o de Janeiro Icon 103979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276" y="7065353"/>
            <a:ext cx="497773" cy="49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uler Icon 36591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316" y="8563513"/>
            <a:ext cx="417305" cy="41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2A371CB-DE40-412C-90C8-F79E84D09142}"/>
              </a:ext>
            </a:extLst>
          </p:cNvPr>
          <p:cNvCxnSpPr>
            <a:cxnSpLocks/>
          </p:cNvCxnSpPr>
          <p:nvPr/>
        </p:nvCxnSpPr>
        <p:spPr>
          <a:xfrm flipV="1">
            <a:off x="1034228" y="8083705"/>
            <a:ext cx="213088" cy="19306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5E4CA4B4-FE5B-4655-BED4-F3C0CEFD7E21}"/>
              </a:ext>
            </a:extLst>
          </p:cNvPr>
          <p:cNvSpPr txBox="1"/>
          <p:nvPr/>
        </p:nvSpPr>
        <p:spPr>
          <a:xfrm rot="16200000">
            <a:off x="-232211" y="6563425"/>
            <a:ext cx="126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Using OS maps </a:t>
            </a:r>
            <a:endParaRPr lang="en-US" sz="1200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5601805" y="6030478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6642069" y="6380911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7235366" y="6037745"/>
            <a:ext cx="8705" cy="28684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442622" y="5165248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9F18520-3D45-4353-A5B1-FDF209AFE081}"/>
              </a:ext>
            </a:extLst>
          </p:cNvPr>
          <p:cNvCxnSpPr>
            <a:cxnSpLocks/>
          </p:cNvCxnSpPr>
          <p:nvPr/>
        </p:nvCxnSpPr>
        <p:spPr>
          <a:xfrm>
            <a:off x="1081619" y="5374099"/>
            <a:ext cx="373248" cy="36678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Industry Icon 286327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14" y="4584984"/>
            <a:ext cx="314679" cy="31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arming Icon 410794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141" y="4529836"/>
            <a:ext cx="533584" cy="53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employment Icon 265448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282" y="6205941"/>
            <a:ext cx="435158" cy="43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8393980" y="6299788"/>
            <a:ext cx="132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basics of geology</a:t>
            </a:r>
            <a:endParaRPr lang="en-US" sz="1200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9708131" y="4869757"/>
            <a:ext cx="12686" cy="29415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8813783" y="4392068"/>
            <a:ext cx="184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the different coastal processes?</a:t>
            </a:r>
            <a:endParaRPr lang="en-US" sz="12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9037233" y="5929559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9681463" y="6305702"/>
            <a:ext cx="166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landforms and how they are created</a:t>
            </a:r>
            <a:endParaRPr lang="en-US" sz="120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  <a:stCxn id="99" idx="2"/>
          </p:cNvCxnSpPr>
          <p:nvPr/>
        </p:nvCxnSpPr>
        <p:spPr>
          <a:xfrm>
            <a:off x="11785967" y="4879934"/>
            <a:ext cx="20237" cy="3030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0985847" y="4602935"/>
            <a:ext cx="160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Rivers – back to basics</a:t>
            </a:r>
            <a:endParaRPr lang="en-US" sz="1200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0645997" y="5952518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1819094" y="6291793"/>
            <a:ext cx="132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the different forms of erosion?</a:t>
            </a:r>
            <a:endParaRPr lang="en-US" sz="1200" dirty="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13665149" y="4972418"/>
            <a:ext cx="83211" cy="21055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2592441" y="4496640"/>
            <a:ext cx="174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landforms are created along a river?</a:t>
            </a:r>
            <a:endParaRPr lang="en-US" sz="1200" dirty="0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2287361" y="6004810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3797342" y="5929559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3121078" y="6262956"/>
            <a:ext cx="1594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Flooding – what are the causes and effects?</a:t>
            </a:r>
            <a:endParaRPr lang="en-US" sz="1200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4884007" y="5544926"/>
            <a:ext cx="229744" cy="30378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 rot="20082619">
            <a:off x="14555695" y="5769824"/>
            <a:ext cx="132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can we manage flooding?</a:t>
            </a:r>
            <a:endParaRPr lang="en-US" sz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3208645" y="4115069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EXAM WEEK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14307984" y="4343836"/>
            <a:ext cx="334272" cy="17653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13531760" y="2300349"/>
            <a:ext cx="25410" cy="28311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2894013" y="1748860"/>
            <a:ext cx="136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Where is Kenya, and what is it like?</a:t>
            </a:r>
            <a:endParaRPr lang="en-US" sz="12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11469784" y="2227935"/>
            <a:ext cx="16177" cy="35144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82F709B-A4D2-4696-955B-38C7D9CB969E}"/>
              </a:ext>
            </a:extLst>
          </p:cNvPr>
          <p:cNvSpPr txBox="1"/>
          <p:nvPr/>
        </p:nvSpPr>
        <p:spPr>
          <a:xfrm>
            <a:off x="10746735" y="1590912"/>
            <a:ext cx="136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can tourism help develop Kenya?</a:t>
            </a:r>
            <a:endParaRPr lang="en-US" sz="120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2103759" y="3721560"/>
            <a:ext cx="132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Urban migration in Kenya</a:t>
            </a:r>
            <a:endParaRPr lang="en-US" sz="1200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12689738" y="3358615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coastal erosion Icon 318906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507" y="4520369"/>
            <a:ext cx="500126" cy="50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iver Icon 36262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8991" y="4752321"/>
            <a:ext cx="335547" cy="33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Mountains Icon 407594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09" y="6238187"/>
            <a:ext cx="483620" cy="48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Waterfall Icon 392545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908" y="6208944"/>
            <a:ext cx="464792" cy="46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Flood Icon 394202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734" y="8818716"/>
            <a:ext cx="54389" cy="5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migration Icon 276294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6030" y="3627763"/>
            <a:ext cx="417305" cy="41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Kenya Icon 273505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6133" y="2082841"/>
            <a:ext cx="435015" cy="43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Tourism Icon 3189234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2140" y="1879972"/>
            <a:ext cx="417305" cy="41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10479367" y="3751188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11075238" y="3379688"/>
            <a:ext cx="0" cy="36544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0" name="Picture 36" descr="Map Icon 3886406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71" y="5512161"/>
            <a:ext cx="692824" cy="69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59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42622" y="288899"/>
            <a:ext cx="1493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800" b="1" dirty="0" smtClean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7?</a:t>
            </a:r>
            <a:endParaRPr lang="en-GB" sz="4800" b="1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8525275"/>
              </p:ext>
            </p:extLst>
          </p:nvPr>
        </p:nvGraphicFramePr>
        <p:xfrm>
          <a:off x="176274" y="10224787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93030" y="9926350"/>
            <a:ext cx="15283056" cy="389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4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673184" y="2240280"/>
            <a:ext cx="4151835" cy="76860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At The Priory we believe that reading is such an important aspect of a students learning journey. Here we have recommended a number of current, interesting and relevant books that you might find useful. </a:t>
            </a: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This is How We Do It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– Earth Debates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No one is too small to make a big difference </a:t>
            </a:r>
            <a:r>
              <a:rPr lang="en-GB" sz="1600" dirty="0" smtClean="0">
                <a:solidFill>
                  <a:schemeClr val="tx1"/>
                </a:solidFill>
              </a:rPr>
              <a:t>– Greta </a:t>
            </a:r>
            <a:r>
              <a:rPr lang="en-GB" sz="1600" dirty="0" err="1" smtClean="0">
                <a:solidFill>
                  <a:schemeClr val="tx1"/>
                </a:solidFill>
              </a:rPr>
              <a:t>Thunburg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Natural Wonders of the </a:t>
            </a:r>
            <a:r>
              <a:rPr lang="en-GB" sz="1600" b="1" dirty="0" err="1" smtClean="0">
                <a:solidFill>
                  <a:schemeClr val="tx1"/>
                </a:solidFill>
              </a:rPr>
              <a:t>Wrold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– </a:t>
            </a:r>
            <a:r>
              <a:rPr lang="en-GB" sz="1600" dirty="0" smtClean="0">
                <a:solidFill>
                  <a:schemeClr val="tx1"/>
                </a:solidFill>
              </a:rPr>
              <a:t>Molly Oldfield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The Boy Who Biked the World – </a:t>
            </a:r>
            <a:r>
              <a:rPr lang="en-GB" sz="1600" dirty="0" smtClean="0">
                <a:solidFill>
                  <a:schemeClr val="tx1"/>
                </a:solidFill>
              </a:rPr>
              <a:t>Alistair Humphreys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The Edge of the World</a:t>
            </a:r>
            <a:r>
              <a:rPr lang="en-GB" sz="1600" dirty="0" smtClean="0">
                <a:solidFill>
                  <a:schemeClr val="tx1"/>
                </a:solidFill>
              </a:rPr>
              <a:t> – Julia Green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11" name="Picture 10" descr="Reading Lists (Award Winning, Best-Selling, Genres &amp; More) - Memphis Public  Librari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6783" y="8112644"/>
            <a:ext cx="2679065" cy="164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images-na.ssl-images-amazon.com/images/I/51QXT7TsydL._SX375_BO1,204,203,200_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249" y="4187233"/>
            <a:ext cx="804545" cy="106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Boy Who Biked the World By Alastair Humphrey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736" y="7150190"/>
            <a:ext cx="774065" cy="11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0"/>
          <a:srcRect l="6723" t="27038" r="42360" b="24370"/>
          <a:stretch/>
        </p:blipFill>
        <p:spPr>
          <a:xfrm>
            <a:off x="176274" y="1837289"/>
            <a:ext cx="11187533" cy="7913644"/>
          </a:xfrm>
          <a:prstGeom prst="rect">
            <a:avLst/>
          </a:prstGeom>
        </p:spPr>
      </p:pic>
      <p:sp>
        <p:nvSpPr>
          <p:cNvPr id="13" name="AutoShape 6" descr="To the Edge of the World: Amazon.co.uk: Green, Julia: 9780192758453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325848" y="7080800"/>
            <a:ext cx="911957" cy="13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3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6EB75A9C3F2240A823B81E8CEEED79" ma:contentTypeVersion="5" ma:contentTypeDescription="Create a new document." ma:contentTypeScope="" ma:versionID="77e52ba92ab1d7465df1005719506751">
  <xsd:schema xmlns:xsd="http://www.w3.org/2001/XMLSchema" xmlns:xs="http://www.w3.org/2001/XMLSchema" xmlns:p="http://schemas.microsoft.com/office/2006/metadata/properties" xmlns:ns3="f1d2b0dc-edc1-47bf-b180-bf2da6677dd0" targetNamespace="http://schemas.microsoft.com/office/2006/metadata/properties" ma:root="true" ma:fieldsID="39bcde0f0a6c5fe3a88b31e25f7587d2" ns3:_="">
    <xsd:import namespace="f1d2b0dc-edc1-47bf-b180-bf2da6677d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2b0dc-edc1-47bf-b180-bf2da6677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1C0E47-1F59-404B-8166-991B1AEA21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8141C6-3831-4D75-8795-A937C744BD3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d2b0dc-edc1-47bf-b180-bf2da6677dd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00532F-3C95-4AEE-A83B-40E40479F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d2b0dc-edc1-47bf-b180-bf2da6677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7585</TotalTime>
  <Words>428</Words>
  <Application>Microsoft Office PowerPoint</Application>
  <PresentationFormat>Custom</PresentationFormat>
  <Paragraphs>125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Eras Bold ITC</vt:lpstr>
      <vt:lpstr>Eras Medium ITC</vt:lpstr>
      <vt:lpstr>Office Theme</vt:lpstr>
      <vt:lpstr>PowerPoint Presentation</vt:lpstr>
      <vt:lpstr>PowerPoint Presentation</vt:lpstr>
    </vt:vector>
  </TitlesOfParts>
  <Company>Marches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Hughes</dc:creator>
  <cp:lastModifiedBy>Frankie Roberts</cp:lastModifiedBy>
  <cp:revision>163</cp:revision>
  <cp:lastPrinted>2021-09-07T13:28:55Z</cp:lastPrinted>
  <dcterms:created xsi:type="dcterms:W3CDTF">2020-02-28T15:50:03Z</dcterms:created>
  <dcterms:modified xsi:type="dcterms:W3CDTF">2022-05-09T11:13:21Z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0x010100106EB75A9C3F2240A823B81E8CEEED79</vt:lpwstr>
  </property>
</Properties>
</file>