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6727"/>
    <a:srgbClr val="52883C"/>
    <a:srgbClr val="33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9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 rot="7418200">
            <a:off x="2422722" y="2387643"/>
            <a:ext cx="2201501" cy="1818845"/>
            <a:chOff x="-5267739" y="4412467"/>
            <a:chExt cx="2201501" cy="181884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80" name="Oval 79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 rot="19230778">
            <a:off x="1676797" y="4776153"/>
            <a:ext cx="2201501" cy="1818845"/>
            <a:chOff x="-5267739" y="4412467"/>
            <a:chExt cx="2201501" cy="181884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6" name="Oval 75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 rot="19230778">
            <a:off x="3130954" y="6679502"/>
            <a:ext cx="2201501" cy="1818845"/>
            <a:chOff x="-5267739" y="4412467"/>
            <a:chExt cx="2201501" cy="181884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/>
          <p:cNvGrpSpPr/>
          <p:nvPr/>
        </p:nvGrpSpPr>
        <p:grpSpPr>
          <a:xfrm rot="19230778">
            <a:off x="1601411" y="8139842"/>
            <a:ext cx="2201501" cy="1818845"/>
            <a:chOff x="-5267739" y="4412467"/>
            <a:chExt cx="2201501" cy="181884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68" name="Oval 67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934091" y="3128916"/>
            <a:ext cx="753307" cy="50632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2234" y="2996105"/>
            <a:ext cx="595141" cy="52880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2" name="Group 51"/>
          <p:cNvGrpSpPr/>
          <p:nvPr/>
        </p:nvGrpSpPr>
        <p:grpSpPr>
          <a:xfrm rot="20866891">
            <a:off x="1943020" y="834363"/>
            <a:ext cx="3167795" cy="2353880"/>
            <a:chOff x="-5267739" y="4412467"/>
            <a:chExt cx="2201501" cy="1818845"/>
          </a:xfrm>
          <a:solidFill>
            <a:srgbClr val="CF6727"/>
          </a:solidFill>
        </p:grpSpPr>
        <p:sp>
          <p:nvSpPr>
            <p:cNvPr id="53" name="Oval 52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5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207991" y="4281876"/>
            <a:ext cx="652525" cy="37109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1452602" y="4652967"/>
            <a:ext cx="1419396" cy="7976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 rot="20712858">
            <a:off x="471296" y="3083204"/>
            <a:ext cx="2201501" cy="1818845"/>
            <a:chOff x="-5267739" y="4412467"/>
            <a:chExt cx="2201501" cy="1818845"/>
          </a:xfrm>
          <a:solidFill>
            <a:srgbClr val="CF6727"/>
          </a:solidFill>
        </p:grpSpPr>
        <p:sp>
          <p:nvSpPr>
            <p:cNvPr id="39" name="Oval 38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6906" y="7628917"/>
            <a:ext cx="1102072" cy="23421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4235618" y="7249687"/>
            <a:ext cx="582625" cy="53805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" name="Group 33"/>
          <p:cNvGrpSpPr/>
          <p:nvPr/>
        </p:nvGrpSpPr>
        <p:grpSpPr>
          <a:xfrm rot="1464810">
            <a:off x="4227663" y="5878815"/>
            <a:ext cx="2201501" cy="1818845"/>
            <a:chOff x="-5267739" y="4412467"/>
            <a:chExt cx="2201501" cy="1818845"/>
          </a:xfrm>
          <a:solidFill>
            <a:srgbClr val="CF6727"/>
          </a:solidFill>
        </p:grpSpPr>
        <p:sp>
          <p:nvSpPr>
            <p:cNvPr id="35" name="Oval 34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1888072" y="8797375"/>
            <a:ext cx="1010374" cy="4873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343169" y="8717609"/>
            <a:ext cx="843906" cy="77179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 rot="19230778">
            <a:off x="595539" y="7400153"/>
            <a:ext cx="2201501" cy="1818845"/>
            <a:chOff x="-5267739" y="4412467"/>
            <a:chExt cx="2201501" cy="1818845"/>
          </a:xfrm>
          <a:solidFill>
            <a:srgbClr val="CF6727"/>
          </a:solidFill>
        </p:grpSpPr>
        <p:sp>
          <p:nvSpPr>
            <p:cNvPr id="3" name="Oval 2"/>
            <p:cNvSpPr/>
            <p:nvPr/>
          </p:nvSpPr>
          <p:spPr>
            <a:xfrm>
              <a:off x="-5267739" y="4772329"/>
              <a:ext cx="1649896" cy="129198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-4859563" y="4412467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-4716134" y="4939325"/>
              <a:ext cx="1649896" cy="12919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2921621" y="10880245"/>
            <a:ext cx="1283757" cy="327777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210915" y="4920286"/>
            <a:ext cx="705170" cy="612384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/>
          <p:cNvSpPr/>
          <p:nvPr/>
        </p:nvSpPr>
        <p:spPr>
          <a:xfrm rot="18796497">
            <a:off x="2871344" y="9106951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" name="Trapezoid 8"/>
          <p:cNvSpPr/>
          <p:nvPr/>
        </p:nvSpPr>
        <p:spPr>
          <a:xfrm rot="18126797">
            <a:off x="2961082" y="4468004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>
            <a:off x="3392936" y="3481365"/>
            <a:ext cx="352590" cy="1479273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 rot="3242860">
            <a:off x="3715251" y="7627613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52636" y="7636244"/>
            <a:ext cx="2494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Y7 Love Where </a:t>
            </a:r>
          </a:p>
          <a:p>
            <a:pPr algn="ctr"/>
            <a:r>
              <a:rPr lang="en-GB" sz="2800" b="1" dirty="0"/>
              <a:t>You Live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39976" y="6092980"/>
            <a:ext cx="2414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Y8 Travel </a:t>
            </a:r>
          </a:p>
          <a:p>
            <a:pPr algn="ctr"/>
            <a:r>
              <a:rPr lang="en-GB" sz="3200" b="1" dirty="0"/>
              <a:t>Writing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782" y="3121385"/>
            <a:ext cx="1863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Y9 Non Fiction Unit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43113" y="1045684"/>
            <a:ext cx="2756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KS4 Language Paper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9189455"/>
            <a:ext cx="216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Introduction to </a:t>
            </a:r>
            <a:r>
              <a:rPr lang="en-GB" sz="1400" b="1" dirty="0">
                <a:solidFill>
                  <a:srgbClr val="0070C0"/>
                </a:solidFill>
              </a:rPr>
              <a:t>descriptive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writing </a:t>
            </a:r>
            <a:r>
              <a:rPr lang="en-GB" sz="1400" dirty="0"/>
              <a:t>techniques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0971" y="9719710"/>
            <a:ext cx="30297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Develop understanding </a:t>
            </a:r>
          </a:p>
          <a:p>
            <a:pPr algn="ctr"/>
            <a:r>
              <a:rPr lang="en-GB" sz="1400" dirty="0"/>
              <a:t>of </a:t>
            </a:r>
            <a:r>
              <a:rPr lang="en-GB" sz="1600" b="1" dirty="0">
                <a:solidFill>
                  <a:srgbClr val="0070C0"/>
                </a:solidFill>
              </a:rPr>
              <a:t>persuasive techniques </a:t>
            </a:r>
            <a:r>
              <a:rPr lang="en-GB" sz="1400" dirty="0"/>
              <a:t>-  </a:t>
            </a:r>
          </a:p>
          <a:p>
            <a:pPr algn="ctr"/>
            <a:r>
              <a:rPr lang="en-GB" sz="1400" dirty="0"/>
              <a:t>writing and delivering a </a:t>
            </a:r>
            <a:r>
              <a:rPr lang="en-GB" sz="1600" b="1" dirty="0">
                <a:solidFill>
                  <a:srgbClr val="0070C0"/>
                </a:solidFill>
              </a:rPr>
              <a:t>presentation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035" y="10580264"/>
            <a:ext cx="260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Formal ‘letter’ techniques with a </a:t>
            </a:r>
          </a:p>
          <a:p>
            <a:pPr algn="ctr"/>
            <a:r>
              <a:rPr lang="en-GB" sz="1400" dirty="0"/>
              <a:t>focus on </a:t>
            </a:r>
            <a:r>
              <a:rPr lang="en-GB" sz="1400" b="1" dirty="0">
                <a:solidFill>
                  <a:srgbClr val="0070C0"/>
                </a:solidFill>
              </a:rPr>
              <a:t>punctuation &amp; accuracy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40" y="11196788"/>
            <a:ext cx="275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Using non-fiction as a basis for</a:t>
            </a:r>
          </a:p>
          <a:p>
            <a:pPr algn="ctr"/>
            <a:r>
              <a:rPr lang="en-GB" sz="1400" dirty="0"/>
              <a:t> fiction.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12278" y="7849336"/>
            <a:ext cx="25664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Use knowledge of </a:t>
            </a:r>
            <a:r>
              <a:rPr lang="en-GB" sz="1400" b="1" dirty="0">
                <a:solidFill>
                  <a:srgbClr val="0070C0"/>
                </a:solidFill>
              </a:rPr>
              <a:t>authors’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language and structural choices</a:t>
            </a:r>
          </a:p>
          <a:p>
            <a:pPr algn="ctr"/>
            <a:r>
              <a:rPr lang="en-GB" sz="1400" dirty="0"/>
              <a:t>to produce own piece of writing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06182" y="8609802"/>
            <a:ext cx="2475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Develop skills of </a:t>
            </a:r>
            <a:r>
              <a:rPr lang="en-GB" sz="1400" b="1" dirty="0">
                <a:solidFill>
                  <a:srgbClr val="0070C0"/>
                </a:solidFill>
              </a:rPr>
              <a:t>paragraphing,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circularity and foreshadowing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38087" y="9174948"/>
            <a:ext cx="2367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Application</a:t>
            </a:r>
            <a:r>
              <a:rPr lang="en-GB" sz="1400" dirty="0"/>
              <a:t> of skills related to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persuasive devices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11919" y="5215824"/>
            <a:ext cx="1805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Further confidence with </a:t>
            </a:r>
            <a:r>
              <a:rPr lang="en-GB" sz="1400" b="1" dirty="0">
                <a:solidFill>
                  <a:srgbClr val="0070C0"/>
                </a:solidFill>
              </a:rPr>
              <a:t>formal ‘letter’ communication.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08704" y="5197270"/>
            <a:ext cx="1642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 skills of </a:t>
            </a:r>
            <a:r>
              <a:rPr lang="en-GB" sz="1400" b="1" dirty="0">
                <a:solidFill>
                  <a:srgbClr val="0070C0"/>
                </a:solidFill>
              </a:rPr>
              <a:t>control over language </a:t>
            </a:r>
            <a:r>
              <a:rPr lang="en-GB" sz="1200" b="1" dirty="0">
                <a:solidFill>
                  <a:srgbClr val="0070C0"/>
                </a:solidFill>
              </a:rPr>
              <a:t> </a:t>
            </a:r>
            <a:r>
              <a:rPr lang="en-GB" sz="1400" dirty="0"/>
              <a:t>through ‘slow writing’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183270" y="2719190"/>
            <a:ext cx="136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What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constitutes as non-fiction?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80171" y="86994"/>
            <a:ext cx="143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Understand and </a:t>
            </a:r>
            <a:r>
              <a:rPr lang="en-GB" sz="1200" b="1" dirty="0">
                <a:solidFill>
                  <a:srgbClr val="0070C0"/>
                </a:solidFill>
              </a:rPr>
              <a:t>compare opposing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opinions</a:t>
            </a:r>
            <a:r>
              <a:rPr lang="en-GB" sz="1200" dirty="0"/>
              <a:t> through texts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82419" y="4739651"/>
            <a:ext cx="1267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Formal ‘letter’ communication writing </a:t>
            </a:r>
          </a:p>
          <a:p>
            <a:pPr algn="ctr"/>
            <a:r>
              <a:rPr lang="en-GB" sz="1200" dirty="0"/>
              <a:t>addressing </a:t>
            </a:r>
            <a:r>
              <a:rPr lang="en-GB" sz="1200" b="1" dirty="0">
                <a:solidFill>
                  <a:srgbClr val="0070C0"/>
                </a:solidFill>
              </a:rPr>
              <a:t>current and personal issues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90193" y="5021914"/>
            <a:ext cx="1801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Using ‘PEEEP’ to form an opinion, plan, 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write and perform.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989" y="6007073"/>
            <a:ext cx="30489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Apply and </a:t>
            </a:r>
            <a:r>
              <a:rPr lang="en-GB" sz="1400" b="1" dirty="0">
                <a:solidFill>
                  <a:srgbClr val="0070C0"/>
                </a:solidFill>
              </a:rPr>
              <a:t>develop structural skills </a:t>
            </a:r>
            <a:r>
              <a:rPr lang="en-GB" sz="1200" dirty="0"/>
              <a:t>learnt </a:t>
            </a:r>
          </a:p>
          <a:p>
            <a:pPr algn="ctr"/>
            <a:r>
              <a:rPr lang="en-GB" sz="1200" dirty="0"/>
              <a:t>to produce descriptive/narrative writing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3852" y="695467"/>
            <a:ext cx="117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Use of ‘PEECE’ and ‘TEALEAC’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0588" y="774598"/>
            <a:ext cx="138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Developed skills of inference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318" y="21069"/>
            <a:ext cx="147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Acknowledging and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forming a viewpoint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49485" y="94431"/>
            <a:ext cx="125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Developed skills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of summarising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359109" y="442227"/>
            <a:ext cx="1381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Independently annotating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 and comparing </a:t>
            </a:r>
            <a:r>
              <a:rPr lang="en-GB" sz="1200" b="1" dirty="0"/>
              <a:t>texts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90900" y="1598913"/>
            <a:ext cx="1592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Apply skills from across the whole curriculum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 through analysis of non-fiction texts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34696" y="1316935"/>
            <a:ext cx="1933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Further develop skills of writing for a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 particular audience, purpose and form,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giving own perspective</a:t>
            </a:r>
          </a:p>
        </p:txBody>
      </p:sp>
    </p:spTree>
    <p:extLst>
      <p:ext uri="{BB962C8B-B14F-4D97-AF65-F5344CB8AC3E}">
        <p14:creationId xmlns:p14="http://schemas.microsoft.com/office/powerpoint/2010/main" val="4195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212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30</cp:revision>
  <dcterms:created xsi:type="dcterms:W3CDTF">2022-03-04T09:42:52Z</dcterms:created>
  <dcterms:modified xsi:type="dcterms:W3CDTF">2022-09-08T13:48:53Z</dcterms:modified>
</cp:coreProperties>
</file>