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12192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CCFF66"/>
    <a:srgbClr val="33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838" autoAdjust="0"/>
    <p:restoredTop sz="94660"/>
  </p:normalViewPr>
  <p:slideViewPr>
    <p:cSldViewPr snapToGrid="0">
      <p:cViewPr varScale="1">
        <p:scale>
          <a:sx n="51" d="100"/>
          <a:sy n="51" d="100"/>
        </p:scale>
        <p:origin x="2262" y="6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5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43AE-DE43-4720-8281-E78D9A3E9043}" type="datetimeFigureOut">
              <a:rPr lang="en-GB" smtClean="0"/>
              <a:t>08/09/2022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BC5AB-C3B3-410D-A4EE-7F9CBC8596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04991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43AE-DE43-4720-8281-E78D9A3E9043}" type="datetimeFigureOut">
              <a:rPr lang="en-GB" smtClean="0"/>
              <a:t>08/09/2022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BC5AB-C3B3-410D-A4EE-7F9CBC8596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37029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43AE-DE43-4720-8281-E78D9A3E9043}" type="datetimeFigureOut">
              <a:rPr lang="en-GB" smtClean="0"/>
              <a:t>08/09/2022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BC5AB-C3B3-410D-A4EE-7F9CBC8596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26205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43AE-DE43-4720-8281-E78D9A3E9043}" type="datetimeFigureOut">
              <a:rPr lang="en-GB" smtClean="0"/>
              <a:t>08/09/2022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BC5AB-C3B3-410D-A4EE-7F9CBC8596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1386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50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43AE-DE43-4720-8281-E78D9A3E9043}" type="datetimeFigureOut">
              <a:rPr lang="en-GB" smtClean="0"/>
              <a:t>08/09/2022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BC5AB-C3B3-410D-A4EE-7F9CBC8596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71348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43AE-DE43-4720-8281-E78D9A3E9043}" type="datetimeFigureOut">
              <a:rPr lang="en-GB" smtClean="0"/>
              <a:t>08/09/2022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BC5AB-C3B3-410D-A4EE-7F9CBC8596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26979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2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2" y="4453469"/>
            <a:ext cx="2901255" cy="65503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4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4" y="4453469"/>
            <a:ext cx="2915543" cy="65503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43AE-DE43-4720-8281-E78D9A3E9043}" type="datetimeFigureOut">
              <a:rPr lang="en-GB" smtClean="0"/>
              <a:t>08/09/2022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BC5AB-C3B3-410D-A4EE-7F9CBC8596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80744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43AE-DE43-4720-8281-E78D9A3E9043}" type="datetimeFigureOut">
              <a:rPr lang="en-GB" smtClean="0"/>
              <a:t>08/09/2022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BC5AB-C3B3-410D-A4EE-7F9CBC8596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27566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43AE-DE43-4720-8281-E78D9A3E9043}" type="datetimeFigureOut">
              <a:rPr lang="en-GB" smtClean="0"/>
              <a:t>08/09/2022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BC5AB-C3B3-410D-A4EE-7F9CBC8596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8105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4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43AE-DE43-4720-8281-E78D9A3E9043}" type="datetimeFigureOut">
              <a:rPr lang="en-GB" smtClean="0"/>
              <a:t>08/09/2022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BC5AB-C3B3-410D-A4EE-7F9CBC8596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05924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4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43AE-DE43-4720-8281-E78D9A3E9043}" type="datetimeFigureOut">
              <a:rPr lang="en-GB" smtClean="0"/>
              <a:t>08/09/2022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BC5AB-C3B3-410D-A4EE-7F9CBC8596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41242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3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43AE-DE43-4720-8281-E78D9A3E9043}" type="datetimeFigureOut">
              <a:rPr lang="en-GB" smtClean="0"/>
              <a:t>08/09/2022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3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3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2BC5AB-C3B3-410D-A4EE-7F9CBC8596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01303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Round Diagonal Corner Rectangle 85"/>
          <p:cNvSpPr/>
          <p:nvPr/>
        </p:nvSpPr>
        <p:spPr>
          <a:xfrm rot="15073857">
            <a:off x="1760991" y="3223264"/>
            <a:ext cx="1888434" cy="1856303"/>
          </a:xfrm>
          <a:prstGeom prst="round2DiagRect">
            <a:avLst>
              <a:gd name="adj1" fmla="val 50000"/>
              <a:gd name="adj2" fmla="val 17647"/>
            </a:avLst>
          </a:prstGeom>
          <a:solidFill>
            <a:srgbClr val="CCFF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85" name="Elbow Connector 12">
            <a:extLst>
              <a:ext uri="{FF2B5EF4-FFF2-40B4-BE49-F238E27FC236}">
                <a16:creationId xmlns:a16="http://schemas.microsoft.com/office/drawing/2014/main" id="{CC21B4BC-9DB1-FB4C-9C05-89636F8E01BE}"/>
              </a:ext>
            </a:extLst>
          </p:cNvPr>
          <p:cNvCxnSpPr>
            <a:cxnSpLocks/>
          </p:cNvCxnSpPr>
          <p:nvPr/>
        </p:nvCxnSpPr>
        <p:spPr bwMode="auto">
          <a:xfrm>
            <a:off x="2422243" y="4124917"/>
            <a:ext cx="1117102" cy="417515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152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2" name="Round Diagonal Corner Rectangle 61"/>
          <p:cNvSpPr/>
          <p:nvPr/>
        </p:nvSpPr>
        <p:spPr>
          <a:xfrm rot="15073857">
            <a:off x="2595128" y="1783729"/>
            <a:ext cx="1888434" cy="1856303"/>
          </a:xfrm>
          <a:prstGeom prst="round2DiagRect">
            <a:avLst>
              <a:gd name="adj1" fmla="val 50000"/>
              <a:gd name="adj2" fmla="val 17647"/>
            </a:avLst>
          </a:prstGeom>
          <a:solidFill>
            <a:srgbClr val="CCFF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8" name="Round Diagonal Corner Rectangle 57"/>
          <p:cNvSpPr/>
          <p:nvPr/>
        </p:nvSpPr>
        <p:spPr>
          <a:xfrm rot="20311850">
            <a:off x="3246528" y="5992327"/>
            <a:ext cx="1888434" cy="1856303"/>
          </a:xfrm>
          <a:prstGeom prst="round2DiagRect">
            <a:avLst>
              <a:gd name="adj1" fmla="val 50000"/>
              <a:gd name="adj2" fmla="val 17647"/>
            </a:avLst>
          </a:prstGeom>
          <a:solidFill>
            <a:srgbClr val="CCFF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0" name="Round Diagonal Corner Rectangle 59"/>
          <p:cNvSpPr/>
          <p:nvPr/>
        </p:nvSpPr>
        <p:spPr>
          <a:xfrm rot="15073857">
            <a:off x="2394426" y="6710889"/>
            <a:ext cx="1888434" cy="1856303"/>
          </a:xfrm>
          <a:prstGeom prst="round2DiagRect">
            <a:avLst>
              <a:gd name="adj1" fmla="val 50000"/>
              <a:gd name="adj2" fmla="val 17647"/>
            </a:avLst>
          </a:prstGeom>
          <a:solidFill>
            <a:srgbClr val="CCFF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6" name="Elbow Connector 12">
            <a:extLst>
              <a:ext uri="{FF2B5EF4-FFF2-40B4-BE49-F238E27FC236}">
                <a16:creationId xmlns:a16="http://schemas.microsoft.com/office/drawing/2014/main" id="{CC21B4BC-9DB1-FB4C-9C05-89636F8E01BE}"/>
              </a:ext>
            </a:extLst>
          </p:cNvPr>
          <p:cNvCxnSpPr>
            <a:cxnSpLocks/>
          </p:cNvCxnSpPr>
          <p:nvPr/>
        </p:nvCxnSpPr>
        <p:spPr bwMode="auto">
          <a:xfrm>
            <a:off x="1888072" y="7087843"/>
            <a:ext cx="1010374" cy="487353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152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" name="Elbow Connector 12">
            <a:extLst>
              <a:ext uri="{FF2B5EF4-FFF2-40B4-BE49-F238E27FC236}">
                <a16:creationId xmlns:a16="http://schemas.microsoft.com/office/drawing/2014/main" id="{CC21B4BC-9DB1-FB4C-9C05-89636F8E01BE}"/>
              </a:ext>
            </a:extLst>
          </p:cNvPr>
          <p:cNvCxnSpPr>
            <a:cxnSpLocks/>
          </p:cNvCxnSpPr>
          <p:nvPr/>
        </p:nvCxnSpPr>
        <p:spPr bwMode="auto">
          <a:xfrm>
            <a:off x="2390799" y="7008077"/>
            <a:ext cx="843906" cy="771794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152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" name="Round Diagonal Corner Rectangle 6"/>
          <p:cNvSpPr/>
          <p:nvPr/>
        </p:nvSpPr>
        <p:spPr>
          <a:xfrm rot="15138148">
            <a:off x="965257" y="5799671"/>
            <a:ext cx="1783645" cy="1473582"/>
          </a:xfrm>
          <a:prstGeom prst="round2DiagRect">
            <a:avLst>
              <a:gd name="adj1" fmla="val 50000"/>
              <a:gd name="adj2" fmla="val 17647"/>
            </a:avLst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Freeform 6">
            <a:extLst>
              <a:ext uri="{FF2B5EF4-FFF2-40B4-BE49-F238E27FC236}">
                <a16:creationId xmlns:a16="http://schemas.microsoft.com/office/drawing/2014/main" id="{B690F8CB-3C73-AC4D-8E2B-AF4B84240C97}"/>
              </a:ext>
            </a:extLst>
          </p:cNvPr>
          <p:cNvSpPr>
            <a:spLocks/>
          </p:cNvSpPr>
          <p:nvPr/>
        </p:nvSpPr>
        <p:spPr bwMode="auto">
          <a:xfrm>
            <a:off x="2943225" y="10820612"/>
            <a:ext cx="1252470" cy="327777"/>
          </a:xfrm>
          <a:custGeom>
            <a:avLst/>
            <a:gdLst>
              <a:gd name="T0" fmla="*/ 2076 w 2692"/>
              <a:gd name="T1" fmla="*/ 4 h 616"/>
              <a:gd name="T2" fmla="*/ 616 w 2692"/>
              <a:gd name="T3" fmla="*/ 0 h 616"/>
              <a:gd name="T4" fmla="*/ 615 w 2692"/>
              <a:gd name="T5" fmla="*/ 32 h 616"/>
              <a:gd name="T6" fmla="*/ 609 w 2692"/>
              <a:gd name="T7" fmla="*/ 94 h 616"/>
              <a:gd name="T8" fmla="*/ 597 w 2692"/>
              <a:gd name="T9" fmla="*/ 154 h 616"/>
              <a:gd name="T10" fmla="*/ 579 w 2692"/>
              <a:gd name="T11" fmla="*/ 212 h 616"/>
              <a:gd name="T12" fmla="*/ 556 w 2692"/>
              <a:gd name="T13" fmla="*/ 267 h 616"/>
              <a:gd name="T14" fmla="*/ 526 w 2692"/>
              <a:gd name="T15" fmla="*/ 320 h 616"/>
              <a:gd name="T16" fmla="*/ 494 w 2692"/>
              <a:gd name="T17" fmla="*/ 369 h 616"/>
              <a:gd name="T18" fmla="*/ 456 w 2692"/>
              <a:gd name="T19" fmla="*/ 414 h 616"/>
              <a:gd name="T20" fmla="*/ 414 w 2692"/>
              <a:gd name="T21" fmla="*/ 456 h 616"/>
              <a:gd name="T22" fmla="*/ 368 w 2692"/>
              <a:gd name="T23" fmla="*/ 494 h 616"/>
              <a:gd name="T24" fmla="*/ 319 w 2692"/>
              <a:gd name="T25" fmla="*/ 527 h 616"/>
              <a:gd name="T26" fmla="*/ 266 w 2692"/>
              <a:gd name="T27" fmla="*/ 556 h 616"/>
              <a:gd name="T28" fmla="*/ 211 w 2692"/>
              <a:gd name="T29" fmla="*/ 579 h 616"/>
              <a:gd name="T30" fmla="*/ 153 w 2692"/>
              <a:gd name="T31" fmla="*/ 597 h 616"/>
              <a:gd name="T32" fmla="*/ 94 w 2692"/>
              <a:gd name="T33" fmla="*/ 610 h 616"/>
              <a:gd name="T34" fmla="*/ 31 w 2692"/>
              <a:gd name="T35" fmla="*/ 616 h 616"/>
              <a:gd name="T36" fmla="*/ 2692 w 2692"/>
              <a:gd name="T37" fmla="*/ 616 h 616"/>
              <a:gd name="T38" fmla="*/ 2660 w 2692"/>
              <a:gd name="T39" fmla="*/ 616 h 616"/>
              <a:gd name="T40" fmla="*/ 2598 w 2692"/>
              <a:gd name="T41" fmla="*/ 610 h 616"/>
              <a:gd name="T42" fmla="*/ 2538 w 2692"/>
              <a:gd name="T43" fmla="*/ 597 h 616"/>
              <a:gd name="T44" fmla="*/ 2480 w 2692"/>
              <a:gd name="T45" fmla="*/ 579 h 616"/>
              <a:gd name="T46" fmla="*/ 2424 w 2692"/>
              <a:gd name="T47" fmla="*/ 556 h 616"/>
              <a:gd name="T48" fmla="*/ 2372 w 2692"/>
              <a:gd name="T49" fmla="*/ 527 h 616"/>
              <a:gd name="T50" fmla="*/ 2323 w 2692"/>
              <a:gd name="T51" fmla="*/ 494 h 616"/>
              <a:gd name="T52" fmla="*/ 2278 w 2692"/>
              <a:gd name="T53" fmla="*/ 456 h 616"/>
              <a:gd name="T54" fmla="*/ 2235 w 2692"/>
              <a:gd name="T55" fmla="*/ 414 h 616"/>
              <a:gd name="T56" fmla="*/ 2198 w 2692"/>
              <a:gd name="T57" fmla="*/ 369 h 616"/>
              <a:gd name="T58" fmla="*/ 2164 w 2692"/>
              <a:gd name="T59" fmla="*/ 320 h 616"/>
              <a:gd name="T60" fmla="*/ 2136 w 2692"/>
              <a:gd name="T61" fmla="*/ 267 h 616"/>
              <a:gd name="T62" fmla="*/ 2113 w 2692"/>
              <a:gd name="T63" fmla="*/ 212 h 616"/>
              <a:gd name="T64" fmla="*/ 2095 w 2692"/>
              <a:gd name="T65" fmla="*/ 154 h 616"/>
              <a:gd name="T66" fmla="*/ 2082 w 2692"/>
              <a:gd name="T67" fmla="*/ 94 h 616"/>
              <a:gd name="T68" fmla="*/ 2076 w 2692"/>
              <a:gd name="T69" fmla="*/ 32 h 616"/>
              <a:gd name="T70" fmla="*/ 2076 w 2692"/>
              <a:gd name="T71" fmla="*/ 0 h 6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2692" h="616">
                <a:moveTo>
                  <a:pt x="2076" y="0"/>
                </a:moveTo>
                <a:lnTo>
                  <a:pt x="2076" y="4"/>
                </a:lnTo>
                <a:lnTo>
                  <a:pt x="616" y="4"/>
                </a:lnTo>
                <a:lnTo>
                  <a:pt x="616" y="0"/>
                </a:lnTo>
                <a:lnTo>
                  <a:pt x="616" y="0"/>
                </a:lnTo>
                <a:lnTo>
                  <a:pt x="615" y="32"/>
                </a:lnTo>
                <a:lnTo>
                  <a:pt x="613" y="63"/>
                </a:lnTo>
                <a:lnTo>
                  <a:pt x="609" y="94"/>
                </a:lnTo>
                <a:lnTo>
                  <a:pt x="604" y="125"/>
                </a:lnTo>
                <a:lnTo>
                  <a:pt x="597" y="154"/>
                </a:lnTo>
                <a:lnTo>
                  <a:pt x="588" y="184"/>
                </a:lnTo>
                <a:lnTo>
                  <a:pt x="579" y="212"/>
                </a:lnTo>
                <a:lnTo>
                  <a:pt x="567" y="240"/>
                </a:lnTo>
                <a:lnTo>
                  <a:pt x="556" y="267"/>
                </a:lnTo>
                <a:lnTo>
                  <a:pt x="542" y="294"/>
                </a:lnTo>
                <a:lnTo>
                  <a:pt x="526" y="320"/>
                </a:lnTo>
                <a:lnTo>
                  <a:pt x="511" y="345"/>
                </a:lnTo>
                <a:lnTo>
                  <a:pt x="494" y="369"/>
                </a:lnTo>
                <a:lnTo>
                  <a:pt x="475" y="392"/>
                </a:lnTo>
                <a:lnTo>
                  <a:pt x="456" y="414"/>
                </a:lnTo>
                <a:lnTo>
                  <a:pt x="435" y="436"/>
                </a:lnTo>
                <a:lnTo>
                  <a:pt x="414" y="456"/>
                </a:lnTo>
                <a:lnTo>
                  <a:pt x="391" y="476"/>
                </a:lnTo>
                <a:lnTo>
                  <a:pt x="368" y="494"/>
                </a:lnTo>
                <a:lnTo>
                  <a:pt x="345" y="512"/>
                </a:lnTo>
                <a:lnTo>
                  <a:pt x="319" y="527"/>
                </a:lnTo>
                <a:lnTo>
                  <a:pt x="293" y="543"/>
                </a:lnTo>
                <a:lnTo>
                  <a:pt x="266" y="556"/>
                </a:lnTo>
                <a:lnTo>
                  <a:pt x="239" y="568"/>
                </a:lnTo>
                <a:lnTo>
                  <a:pt x="211" y="579"/>
                </a:lnTo>
                <a:lnTo>
                  <a:pt x="183" y="589"/>
                </a:lnTo>
                <a:lnTo>
                  <a:pt x="153" y="597"/>
                </a:lnTo>
                <a:lnTo>
                  <a:pt x="124" y="604"/>
                </a:lnTo>
                <a:lnTo>
                  <a:pt x="94" y="610"/>
                </a:lnTo>
                <a:lnTo>
                  <a:pt x="63" y="613"/>
                </a:lnTo>
                <a:lnTo>
                  <a:pt x="31" y="616"/>
                </a:lnTo>
                <a:lnTo>
                  <a:pt x="0" y="616"/>
                </a:lnTo>
                <a:lnTo>
                  <a:pt x="2692" y="616"/>
                </a:lnTo>
                <a:lnTo>
                  <a:pt x="2692" y="616"/>
                </a:lnTo>
                <a:lnTo>
                  <a:pt x="2660" y="616"/>
                </a:lnTo>
                <a:lnTo>
                  <a:pt x="2629" y="613"/>
                </a:lnTo>
                <a:lnTo>
                  <a:pt x="2598" y="610"/>
                </a:lnTo>
                <a:lnTo>
                  <a:pt x="2567" y="604"/>
                </a:lnTo>
                <a:lnTo>
                  <a:pt x="2538" y="597"/>
                </a:lnTo>
                <a:lnTo>
                  <a:pt x="2508" y="589"/>
                </a:lnTo>
                <a:lnTo>
                  <a:pt x="2480" y="579"/>
                </a:lnTo>
                <a:lnTo>
                  <a:pt x="2451" y="568"/>
                </a:lnTo>
                <a:lnTo>
                  <a:pt x="2424" y="556"/>
                </a:lnTo>
                <a:lnTo>
                  <a:pt x="2399" y="543"/>
                </a:lnTo>
                <a:lnTo>
                  <a:pt x="2372" y="527"/>
                </a:lnTo>
                <a:lnTo>
                  <a:pt x="2347" y="512"/>
                </a:lnTo>
                <a:lnTo>
                  <a:pt x="2323" y="494"/>
                </a:lnTo>
                <a:lnTo>
                  <a:pt x="2300" y="476"/>
                </a:lnTo>
                <a:lnTo>
                  <a:pt x="2278" y="456"/>
                </a:lnTo>
                <a:lnTo>
                  <a:pt x="2256" y="436"/>
                </a:lnTo>
                <a:lnTo>
                  <a:pt x="2235" y="414"/>
                </a:lnTo>
                <a:lnTo>
                  <a:pt x="2216" y="392"/>
                </a:lnTo>
                <a:lnTo>
                  <a:pt x="2198" y="369"/>
                </a:lnTo>
                <a:lnTo>
                  <a:pt x="2181" y="345"/>
                </a:lnTo>
                <a:lnTo>
                  <a:pt x="2164" y="320"/>
                </a:lnTo>
                <a:lnTo>
                  <a:pt x="2150" y="294"/>
                </a:lnTo>
                <a:lnTo>
                  <a:pt x="2136" y="267"/>
                </a:lnTo>
                <a:lnTo>
                  <a:pt x="2123" y="240"/>
                </a:lnTo>
                <a:lnTo>
                  <a:pt x="2113" y="212"/>
                </a:lnTo>
                <a:lnTo>
                  <a:pt x="2103" y="184"/>
                </a:lnTo>
                <a:lnTo>
                  <a:pt x="2095" y="154"/>
                </a:lnTo>
                <a:lnTo>
                  <a:pt x="2088" y="125"/>
                </a:lnTo>
                <a:lnTo>
                  <a:pt x="2082" y="94"/>
                </a:lnTo>
                <a:lnTo>
                  <a:pt x="2078" y="63"/>
                </a:lnTo>
                <a:lnTo>
                  <a:pt x="2076" y="32"/>
                </a:lnTo>
                <a:lnTo>
                  <a:pt x="2076" y="0"/>
                </a:lnTo>
                <a:lnTo>
                  <a:pt x="2076" y="0"/>
                </a:lnTo>
                <a:close/>
              </a:path>
            </a:pathLst>
          </a:custGeom>
          <a:solidFill>
            <a:schemeClr val="tx1"/>
          </a:solidFill>
          <a:ln>
            <a:solidFill>
              <a:schemeClr val="bg1"/>
            </a:solidFill>
          </a:ln>
          <a:extLs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" name="Trapezoid 3"/>
          <p:cNvSpPr/>
          <p:nvPr/>
        </p:nvSpPr>
        <p:spPr>
          <a:xfrm>
            <a:off x="3210915" y="4375629"/>
            <a:ext cx="705170" cy="6608872"/>
          </a:xfrm>
          <a:prstGeom prst="trapezoid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rapezoid 7"/>
          <p:cNvSpPr/>
          <p:nvPr/>
        </p:nvSpPr>
        <p:spPr>
          <a:xfrm rot="18796497">
            <a:off x="2929323" y="7378580"/>
            <a:ext cx="431287" cy="887388"/>
          </a:xfrm>
          <a:prstGeom prst="trapezoid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/>
          </a:p>
        </p:txBody>
      </p:sp>
      <p:cxnSp>
        <p:nvCxnSpPr>
          <p:cNvPr id="25" name="Elbow Connector 12">
            <a:extLst>
              <a:ext uri="{FF2B5EF4-FFF2-40B4-BE49-F238E27FC236}">
                <a16:creationId xmlns:a16="http://schemas.microsoft.com/office/drawing/2014/main" id="{CC21B4BC-9DB1-FB4C-9C05-89636F8E01BE}"/>
              </a:ext>
            </a:extLst>
          </p:cNvPr>
          <p:cNvCxnSpPr>
            <a:cxnSpLocks/>
          </p:cNvCxnSpPr>
          <p:nvPr/>
        </p:nvCxnSpPr>
        <p:spPr bwMode="auto">
          <a:xfrm flipH="1">
            <a:off x="3746742" y="6308021"/>
            <a:ext cx="769777" cy="556742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152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" name="Elbow Connector 12">
            <a:extLst>
              <a:ext uri="{FF2B5EF4-FFF2-40B4-BE49-F238E27FC236}">
                <a16:creationId xmlns:a16="http://schemas.microsoft.com/office/drawing/2014/main" id="{CC21B4BC-9DB1-FB4C-9C05-89636F8E01BE}"/>
              </a:ext>
            </a:extLst>
          </p:cNvPr>
          <p:cNvCxnSpPr>
            <a:cxnSpLocks/>
          </p:cNvCxnSpPr>
          <p:nvPr/>
        </p:nvCxnSpPr>
        <p:spPr bwMode="auto">
          <a:xfrm flipH="1">
            <a:off x="3804821" y="6557225"/>
            <a:ext cx="1367155" cy="378678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152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" name="Trapezoid 10"/>
          <p:cNvSpPr/>
          <p:nvPr/>
        </p:nvSpPr>
        <p:spPr>
          <a:xfrm>
            <a:off x="3389000" y="2974279"/>
            <a:ext cx="348740" cy="1434738"/>
          </a:xfrm>
          <a:prstGeom prst="trapezoid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/>
          </a:p>
        </p:txBody>
      </p:sp>
      <p:cxnSp>
        <p:nvCxnSpPr>
          <p:cNvPr id="30" name="Elbow Connector 12">
            <a:extLst>
              <a:ext uri="{FF2B5EF4-FFF2-40B4-BE49-F238E27FC236}">
                <a16:creationId xmlns:a16="http://schemas.microsoft.com/office/drawing/2014/main" id="{CC21B4BC-9DB1-FB4C-9C05-89636F8E01BE}"/>
              </a:ext>
            </a:extLst>
          </p:cNvPr>
          <p:cNvCxnSpPr>
            <a:cxnSpLocks/>
          </p:cNvCxnSpPr>
          <p:nvPr/>
        </p:nvCxnSpPr>
        <p:spPr bwMode="auto">
          <a:xfrm flipV="1">
            <a:off x="3526391" y="2707538"/>
            <a:ext cx="595141" cy="528807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152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3" name="Elbow Connector 12">
            <a:extLst>
              <a:ext uri="{FF2B5EF4-FFF2-40B4-BE49-F238E27FC236}">
                <a16:creationId xmlns:a16="http://schemas.microsoft.com/office/drawing/2014/main" id="{CC21B4BC-9DB1-FB4C-9C05-89636F8E01BE}"/>
              </a:ext>
            </a:extLst>
          </p:cNvPr>
          <p:cNvCxnSpPr>
            <a:cxnSpLocks/>
          </p:cNvCxnSpPr>
          <p:nvPr/>
        </p:nvCxnSpPr>
        <p:spPr bwMode="auto">
          <a:xfrm rot="16200000" flipH="1">
            <a:off x="2811330" y="4120293"/>
            <a:ext cx="862897" cy="518755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152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1" name="TextBox 60"/>
          <p:cNvSpPr txBox="1"/>
          <p:nvPr/>
        </p:nvSpPr>
        <p:spPr>
          <a:xfrm>
            <a:off x="899895" y="6097543"/>
            <a:ext cx="177324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800" b="1" dirty="0"/>
              <a:t>Y8 Animal </a:t>
            </a:r>
          </a:p>
          <a:p>
            <a:pPr algn="ctr"/>
            <a:r>
              <a:rPr lang="en-GB" sz="2800" b="1" dirty="0"/>
              <a:t>Farm</a:t>
            </a:r>
          </a:p>
        </p:txBody>
      </p:sp>
      <p:sp>
        <p:nvSpPr>
          <p:cNvPr id="31" name="Trapezoid 30"/>
          <p:cNvSpPr/>
          <p:nvPr/>
        </p:nvSpPr>
        <p:spPr>
          <a:xfrm rot="3242860">
            <a:off x="3594095" y="6629992"/>
            <a:ext cx="541723" cy="558488"/>
          </a:xfrm>
          <a:prstGeom prst="trapezoid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/>
          </a:p>
        </p:txBody>
      </p:sp>
      <p:grpSp>
        <p:nvGrpSpPr>
          <p:cNvPr id="13" name="Group 12"/>
          <p:cNvGrpSpPr/>
          <p:nvPr/>
        </p:nvGrpSpPr>
        <p:grpSpPr>
          <a:xfrm rot="10800000">
            <a:off x="3441109" y="882601"/>
            <a:ext cx="1813398" cy="1868921"/>
            <a:chOff x="9187343" y="1197477"/>
            <a:chExt cx="2468339" cy="2309350"/>
          </a:xfrm>
        </p:grpSpPr>
        <p:sp>
          <p:nvSpPr>
            <p:cNvPr id="77" name="Round Diagonal Corner Rectangle 76"/>
            <p:cNvSpPr/>
            <p:nvPr/>
          </p:nvSpPr>
          <p:spPr>
            <a:xfrm rot="10570478">
              <a:off x="9331297" y="1308293"/>
              <a:ext cx="1577444" cy="1573059"/>
            </a:xfrm>
            <a:prstGeom prst="round2DiagRect">
              <a:avLst>
                <a:gd name="adj1" fmla="val 50000"/>
                <a:gd name="adj2" fmla="val 17647"/>
              </a:avLst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grpSp>
          <p:nvGrpSpPr>
            <p:cNvPr id="39" name="Group 38"/>
            <p:cNvGrpSpPr/>
            <p:nvPr/>
          </p:nvGrpSpPr>
          <p:grpSpPr>
            <a:xfrm rot="5239559" flipV="1">
              <a:off x="9266838" y="1117982"/>
              <a:ext cx="2309350" cy="2468339"/>
              <a:chOff x="-2313409" y="3233312"/>
              <a:chExt cx="2505888" cy="2490310"/>
            </a:xfrm>
          </p:grpSpPr>
          <p:sp>
            <p:nvSpPr>
              <p:cNvPr id="40" name="Round Diagonal Corner Rectangle 39"/>
              <p:cNvSpPr/>
              <p:nvPr/>
            </p:nvSpPr>
            <p:spPr>
              <a:xfrm>
                <a:off x="-2313409" y="3867319"/>
                <a:ext cx="1888434" cy="1856303"/>
              </a:xfrm>
              <a:prstGeom prst="round2DiagRect">
                <a:avLst>
                  <a:gd name="adj1" fmla="val 50000"/>
                  <a:gd name="adj2" fmla="val 17647"/>
                </a:avLst>
              </a:pr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1" name="Round Diagonal Corner Rectangle 40"/>
              <p:cNvSpPr/>
              <p:nvPr/>
            </p:nvSpPr>
            <p:spPr>
              <a:xfrm>
                <a:off x="-1695955" y="3233312"/>
                <a:ext cx="1888434" cy="1856303"/>
              </a:xfrm>
              <a:prstGeom prst="round2DiagRect">
                <a:avLst>
                  <a:gd name="adj1" fmla="val 50000"/>
                  <a:gd name="adj2" fmla="val 17647"/>
                </a:avLst>
              </a:pr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</p:grpSp>
      <p:grpSp>
        <p:nvGrpSpPr>
          <p:cNvPr id="78" name="Group 77"/>
          <p:cNvGrpSpPr/>
          <p:nvPr/>
        </p:nvGrpSpPr>
        <p:grpSpPr>
          <a:xfrm rot="1384795" flipV="1">
            <a:off x="1358851" y="2502675"/>
            <a:ext cx="1669489" cy="1960542"/>
            <a:chOff x="-3023030" y="1869096"/>
            <a:chExt cx="2490310" cy="2598838"/>
          </a:xfrm>
        </p:grpSpPr>
        <p:grpSp>
          <p:nvGrpSpPr>
            <p:cNvPr id="79" name="Group 78"/>
            <p:cNvGrpSpPr/>
            <p:nvPr/>
          </p:nvGrpSpPr>
          <p:grpSpPr>
            <a:xfrm rot="2810326">
              <a:off x="-3030819" y="1969835"/>
              <a:ext cx="2505888" cy="2490310"/>
              <a:chOff x="-2313409" y="3233312"/>
              <a:chExt cx="2505888" cy="2490310"/>
            </a:xfrm>
          </p:grpSpPr>
          <p:sp>
            <p:nvSpPr>
              <p:cNvPr id="81" name="Round Diagonal Corner Rectangle 80"/>
              <p:cNvSpPr/>
              <p:nvPr/>
            </p:nvSpPr>
            <p:spPr>
              <a:xfrm>
                <a:off x="-2313409" y="3867319"/>
                <a:ext cx="1888434" cy="1856303"/>
              </a:xfrm>
              <a:prstGeom prst="round2DiagRect">
                <a:avLst>
                  <a:gd name="adj1" fmla="val 50000"/>
                  <a:gd name="adj2" fmla="val 17647"/>
                </a:avLst>
              </a:pr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2" name="Round Diagonal Corner Rectangle 81"/>
              <p:cNvSpPr/>
              <p:nvPr/>
            </p:nvSpPr>
            <p:spPr>
              <a:xfrm>
                <a:off x="-1695955" y="3233312"/>
                <a:ext cx="1888434" cy="1856303"/>
              </a:xfrm>
              <a:prstGeom prst="round2DiagRect">
                <a:avLst>
                  <a:gd name="adj1" fmla="val 50000"/>
                  <a:gd name="adj2" fmla="val 17647"/>
                </a:avLst>
              </a:pr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sp>
          <p:nvSpPr>
            <p:cNvPr id="80" name="Round Diagonal Corner Rectangle 79"/>
            <p:cNvSpPr/>
            <p:nvPr/>
          </p:nvSpPr>
          <p:spPr>
            <a:xfrm rot="2564474">
              <a:off x="-2771021" y="1869096"/>
              <a:ext cx="1888434" cy="1856303"/>
            </a:xfrm>
            <a:prstGeom prst="round2DiagRect">
              <a:avLst>
                <a:gd name="adj1" fmla="val 50000"/>
                <a:gd name="adj2" fmla="val 17647"/>
              </a:avLst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67" name="TextBox 66"/>
          <p:cNvSpPr txBox="1"/>
          <p:nvPr/>
        </p:nvSpPr>
        <p:spPr>
          <a:xfrm>
            <a:off x="2985967" y="1193187"/>
            <a:ext cx="275696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/>
              <a:t>KS4 A </a:t>
            </a:r>
          </a:p>
          <a:p>
            <a:pPr algn="ctr"/>
            <a:r>
              <a:rPr lang="en-GB" sz="2800" b="1" dirty="0"/>
              <a:t>Christmas </a:t>
            </a:r>
          </a:p>
          <a:p>
            <a:pPr algn="ctr"/>
            <a:r>
              <a:rPr lang="en-GB" sz="2800" b="1" dirty="0"/>
              <a:t>Carol</a:t>
            </a:r>
          </a:p>
        </p:txBody>
      </p:sp>
      <p:sp>
        <p:nvSpPr>
          <p:cNvPr id="83" name="TextBox 82"/>
          <p:cNvSpPr txBox="1"/>
          <p:nvPr/>
        </p:nvSpPr>
        <p:spPr>
          <a:xfrm>
            <a:off x="772367" y="2897334"/>
            <a:ext cx="275696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/>
              <a:t>KS4</a:t>
            </a:r>
          </a:p>
          <a:p>
            <a:pPr algn="ctr"/>
            <a:r>
              <a:rPr lang="en-GB" sz="2800" b="1" dirty="0"/>
              <a:t>Anita &amp; Me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499671" y="8221826"/>
            <a:ext cx="1396408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/>
              <a:t>The importance </a:t>
            </a:r>
          </a:p>
          <a:p>
            <a:pPr algn="ctr"/>
            <a:r>
              <a:rPr lang="en-GB" sz="1400" dirty="0"/>
              <a:t>of </a:t>
            </a:r>
            <a:r>
              <a:rPr lang="en-GB" sz="1600" b="1" dirty="0">
                <a:solidFill>
                  <a:srgbClr val="0070C0"/>
                </a:solidFill>
              </a:rPr>
              <a:t>Symbolism</a:t>
            </a:r>
            <a:endParaRPr lang="en-GB" sz="1400" b="1" dirty="0">
              <a:solidFill>
                <a:srgbClr val="0070C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464" y="8948159"/>
            <a:ext cx="284295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/>
              <a:t>Understand </a:t>
            </a:r>
            <a:r>
              <a:rPr lang="en-GB" sz="1600" b="1" dirty="0">
                <a:solidFill>
                  <a:srgbClr val="0070C0"/>
                </a:solidFill>
              </a:rPr>
              <a:t>characterisation</a:t>
            </a:r>
            <a:r>
              <a:rPr lang="en-GB" sz="1400" dirty="0"/>
              <a:t> </a:t>
            </a:r>
          </a:p>
          <a:p>
            <a:pPr algn="ctr"/>
            <a:r>
              <a:rPr lang="en-GB" sz="1400" dirty="0"/>
              <a:t>and the concept of a </a:t>
            </a:r>
            <a:r>
              <a:rPr lang="en-GB" sz="1600" b="1" dirty="0">
                <a:solidFill>
                  <a:srgbClr val="0070C0"/>
                </a:solidFill>
              </a:rPr>
              <a:t>character foil</a:t>
            </a:r>
            <a:endParaRPr lang="en-GB" sz="1400" b="1" dirty="0">
              <a:solidFill>
                <a:srgbClr val="0070C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36381" y="7214759"/>
            <a:ext cx="140544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/>
            <a:r>
              <a:rPr lang="en-GB" sz="1400" dirty="0">
                <a:solidFill>
                  <a:srgbClr val="000000"/>
                </a:solidFill>
              </a:rPr>
              <a:t>Develop </a:t>
            </a:r>
          </a:p>
          <a:p>
            <a:pPr lvl="0" algn="ctr"/>
            <a:r>
              <a:rPr lang="en-GB" sz="1400" dirty="0">
                <a:solidFill>
                  <a:srgbClr val="000000"/>
                </a:solidFill>
              </a:rPr>
              <a:t>understanding </a:t>
            </a:r>
          </a:p>
          <a:p>
            <a:pPr lvl="0" algn="ctr"/>
            <a:r>
              <a:rPr lang="en-GB" sz="1400" b="1" dirty="0">
                <a:solidFill>
                  <a:srgbClr val="0070C0"/>
                </a:solidFill>
              </a:rPr>
              <a:t>of why </a:t>
            </a:r>
            <a:r>
              <a:rPr lang="en-GB" sz="1600" b="1" dirty="0">
                <a:solidFill>
                  <a:srgbClr val="0070C0"/>
                </a:solidFill>
              </a:rPr>
              <a:t>context</a:t>
            </a:r>
            <a:r>
              <a:rPr lang="en-GB" sz="1400" b="1" dirty="0">
                <a:solidFill>
                  <a:srgbClr val="0070C0"/>
                </a:solidFill>
              </a:rPr>
              <a:t> </a:t>
            </a:r>
          </a:p>
          <a:p>
            <a:pPr lvl="0" algn="ctr"/>
            <a:r>
              <a:rPr lang="en-GB" sz="1400" b="1" dirty="0">
                <a:solidFill>
                  <a:srgbClr val="0070C0"/>
                </a:solidFill>
              </a:rPr>
              <a:t>is important </a:t>
            </a:r>
          </a:p>
          <a:p>
            <a:pPr lvl="0" algn="ctr"/>
            <a:r>
              <a:rPr lang="en-GB" sz="1400" b="1" dirty="0">
                <a:solidFill>
                  <a:srgbClr val="0070C0"/>
                </a:solidFill>
              </a:rPr>
              <a:t>to a text.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372239" y="9592968"/>
            <a:ext cx="1905073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/>
              <a:t>Understanding of </a:t>
            </a:r>
          </a:p>
          <a:p>
            <a:pPr algn="ctr"/>
            <a:r>
              <a:rPr lang="en-GB" sz="1600" b="1" dirty="0">
                <a:solidFill>
                  <a:srgbClr val="0070C0"/>
                </a:solidFill>
              </a:rPr>
              <a:t>bias</a:t>
            </a:r>
            <a:r>
              <a:rPr lang="en-GB" sz="1400" dirty="0"/>
              <a:t> and </a:t>
            </a:r>
            <a:r>
              <a:rPr lang="en-GB" sz="1600" b="1" dirty="0">
                <a:solidFill>
                  <a:srgbClr val="0070C0"/>
                </a:solidFill>
              </a:rPr>
              <a:t>propaganda</a:t>
            </a:r>
            <a:endParaRPr lang="en-GB" sz="1400" b="1" dirty="0">
              <a:solidFill>
                <a:srgbClr val="0070C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97469" y="10315962"/>
            <a:ext cx="286983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3300"/>
                </a:solidFill>
              </a:rPr>
              <a:t>Develop </a:t>
            </a:r>
            <a:r>
              <a:rPr lang="en-GB" sz="1600" b="1" dirty="0">
                <a:solidFill>
                  <a:srgbClr val="FF3300"/>
                </a:solidFill>
              </a:rPr>
              <a:t>Word Explosion </a:t>
            </a:r>
            <a:r>
              <a:rPr lang="en-GB" sz="1400" dirty="0">
                <a:solidFill>
                  <a:srgbClr val="FF3300"/>
                </a:solidFill>
              </a:rPr>
              <a:t>skills – working on </a:t>
            </a:r>
            <a:r>
              <a:rPr lang="en-GB" sz="1600" b="1" dirty="0">
                <a:solidFill>
                  <a:srgbClr val="FF3300"/>
                </a:solidFill>
              </a:rPr>
              <a:t>personal interpretation </a:t>
            </a:r>
            <a:r>
              <a:rPr lang="en-GB" sz="1400" dirty="0">
                <a:solidFill>
                  <a:srgbClr val="FF3300"/>
                </a:solidFill>
              </a:rPr>
              <a:t>of a text.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4374236" y="7748649"/>
            <a:ext cx="233249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b="1" dirty="0">
                <a:solidFill>
                  <a:srgbClr val="0070C0"/>
                </a:solidFill>
              </a:rPr>
              <a:t>Microcosm – Hierarchy – </a:t>
            </a:r>
          </a:p>
          <a:p>
            <a:pPr algn="ctr"/>
            <a:r>
              <a:rPr lang="en-GB" sz="1600" b="1" dirty="0">
                <a:solidFill>
                  <a:srgbClr val="0070C0"/>
                </a:solidFill>
              </a:rPr>
              <a:t>Circular Narratives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4360142" y="8597642"/>
            <a:ext cx="2524665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/>
              <a:t>The </a:t>
            </a:r>
            <a:r>
              <a:rPr lang="en-GB" sz="1600" b="1" dirty="0">
                <a:solidFill>
                  <a:srgbClr val="0070C0"/>
                </a:solidFill>
              </a:rPr>
              <a:t>importance and impact </a:t>
            </a:r>
            <a:endParaRPr lang="en-GB" sz="1400" b="1" dirty="0">
              <a:solidFill>
                <a:srgbClr val="0070C0"/>
              </a:solidFill>
            </a:endParaRPr>
          </a:p>
          <a:p>
            <a:pPr algn="ctr"/>
            <a:r>
              <a:rPr lang="en-GB" sz="1400" dirty="0"/>
              <a:t>of character on a novel.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3915568" y="9375799"/>
            <a:ext cx="2886624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>
                <a:solidFill>
                  <a:srgbClr val="FF3300"/>
                </a:solidFill>
              </a:rPr>
              <a:t>Independent</a:t>
            </a:r>
            <a:r>
              <a:rPr lang="en-GB" sz="1400" dirty="0">
                <a:solidFill>
                  <a:srgbClr val="FF3300"/>
                </a:solidFill>
              </a:rPr>
              <a:t> Word Explosions and </a:t>
            </a:r>
          </a:p>
          <a:p>
            <a:r>
              <a:rPr lang="en-GB" sz="1400" dirty="0">
                <a:solidFill>
                  <a:srgbClr val="FF3300"/>
                </a:solidFill>
              </a:rPr>
              <a:t>TEAC paragraphs under a time limit.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4700379" y="10116188"/>
            <a:ext cx="196015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/>
              <a:t>Identifying </a:t>
            </a:r>
            <a:r>
              <a:rPr lang="en-GB" sz="1600" b="1" dirty="0">
                <a:solidFill>
                  <a:srgbClr val="0070C0"/>
                </a:solidFill>
              </a:rPr>
              <a:t>symbolism</a:t>
            </a:r>
            <a:r>
              <a:rPr lang="en-GB" sz="1400" dirty="0"/>
              <a:t> </a:t>
            </a:r>
          </a:p>
          <a:p>
            <a:pPr algn="ctr"/>
            <a:r>
              <a:rPr lang="en-GB" sz="1400" dirty="0"/>
              <a:t>for </a:t>
            </a:r>
            <a:r>
              <a:rPr lang="en-GB" sz="1600" b="1" dirty="0">
                <a:solidFill>
                  <a:srgbClr val="0070C0"/>
                </a:solidFill>
              </a:rPr>
              <a:t>foreshadowing</a:t>
            </a:r>
            <a:endParaRPr lang="en-GB" sz="1400" b="1" dirty="0">
              <a:solidFill>
                <a:srgbClr val="0070C0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4111168" y="11043008"/>
            <a:ext cx="2595967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solidFill>
                  <a:srgbClr val="0070C0"/>
                </a:solidFill>
              </a:rPr>
              <a:t>Evaluating</a:t>
            </a:r>
            <a:r>
              <a:rPr lang="en-GB" sz="1400" dirty="0"/>
              <a:t> writer’s choices</a:t>
            </a:r>
          </a:p>
          <a:p>
            <a:r>
              <a:rPr lang="en-GB" sz="1400" dirty="0"/>
              <a:t>Skills of </a:t>
            </a:r>
            <a:r>
              <a:rPr lang="en-GB" sz="1600" b="1" dirty="0">
                <a:solidFill>
                  <a:srgbClr val="0070C0"/>
                </a:solidFill>
              </a:rPr>
              <a:t>discussion</a:t>
            </a:r>
            <a:r>
              <a:rPr lang="en-GB" sz="1400" dirty="0"/>
              <a:t> and </a:t>
            </a:r>
            <a:r>
              <a:rPr lang="en-GB" sz="1600" b="1" dirty="0">
                <a:solidFill>
                  <a:srgbClr val="0070C0"/>
                </a:solidFill>
              </a:rPr>
              <a:t>debate</a:t>
            </a:r>
            <a:endParaRPr lang="en-GB" sz="1400" b="1" dirty="0">
              <a:solidFill>
                <a:srgbClr val="0070C0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2929131" y="-21208"/>
            <a:ext cx="28090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/>
              <a:t>Understand Dickens’ </a:t>
            </a:r>
            <a:r>
              <a:rPr lang="en-GB" sz="1400" b="1" dirty="0">
                <a:solidFill>
                  <a:srgbClr val="0070C0"/>
                </a:solidFill>
              </a:rPr>
              <a:t>allegorical and</a:t>
            </a:r>
          </a:p>
          <a:p>
            <a:pPr algn="ctr"/>
            <a:r>
              <a:rPr lang="en-GB" sz="1400" b="1" dirty="0">
                <a:solidFill>
                  <a:srgbClr val="0070C0"/>
                </a:solidFill>
              </a:rPr>
              <a:t> Romantic intention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5763553" y="456491"/>
            <a:ext cx="116112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>
                <a:solidFill>
                  <a:srgbClr val="0070C0"/>
                </a:solidFill>
              </a:rPr>
              <a:t>Academic evaluation </a:t>
            </a:r>
          </a:p>
          <a:p>
            <a:pPr algn="ctr"/>
            <a:r>
              <a:rPr lang="en-GB" sz="1400" dirty="0"/>
              <a:t>of the Gothic.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5510820" y="1922228"/>
            <a:ext cx="143094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/>
              <a:t>Author as </a:t>
            </a:r>
            <a:r>
              <a:rPr lang="en-GB" sz="1600" b="1" dirty="0">
                <a:solidFill>
                  <a:srgbClr val="0070C0"/>
                </a:solidFill>
              </a:rPr>
              <a:t>socio-political </a:t>
            </a:r>
          </a:p>
          <a:p>
            <a:pPr algn="ctr"/>
            <a:r>
              <a:rPr lang="en-GB" sz="1600" b="1" dirty="0">
                <a:solidFill>
                  <a:srgbClr val="0070C0"/>
                </a:solidFill>
              </a:rPr>
              <a:t>commentator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4269813" y="2753622"/>
            <a:ext cx="245919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/>
              <a:t>Application of</a:t>
            </a:r>
            <a:r>
              <a:rPr lang="en-GB" sz="1400" b="1" dirty="0"/>
              <a:t> </a:t>
            </a:r>
          </a:p>
          <a:p>
            <a:pPr algn="ctr"/>
            <a:r>
              <a:rPr lang="en-GB" b="1" dirty="0">
                <a:solidFill>
                  <a:srgbClr val="0070C0"/>
                </a:solidFill>
              </a:rPr>
              <a:t>duality &amp; character foils</a:t>
            </a:r>
            <a:endParaRPr lang="en-GB" sz="1400" b="1" dirty="0">
              <a:solidFill>
                <a:srgbClr val="0070C0"/>
              </a:solidFill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4673769" y="3411188"/>
            <a:ext cx="1986762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/>
              <a:t>Evaluation of </a:t>
            </a:r>
          </a:p>
          <a:p>
            <a:pPr algn="ctr"/>
            <a:r>
              <a:rPr lang="en-GB" sz="1600" b="1" dirty="0">
                <a:solidFill>
                  <a:srgbClr val="0070C0"/>
                </a:solidFill>
              </a:rPr>
              <a:t>structural techniques</a:t>
            </a:r>
            <a:endParaRPr lang="en-GB" sz="1400" b="1" dirty="0">
              <a:solidFill>
                <a:srgbClr val="0070C0"/>
              </a:solidFill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100236" y="50890"/>
            <a:ext cx="229056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>
                <a:solidFill>
                  <a:srgbClr val="0070C0"/>
                </a:solidFill>
              </a:rPr>
              <a:t>Independently</a:t>
            </a:r>
            <a:r>
              <a:rPr lang="en-GB" sz="1400" dirty="0"/>
              <a:t> identify </a:t>
            </a:r>
          </a:p>
          <a:p>
            <a:r>
              <a:rPr lang="en-GB" sz="1600" b="1" dirty="0">
                <a:solidFill>
                  <a:srgbClr val="0070C0"/>
                </a:solidFill>
              </a:rPr>
              <a:t>contextual factors </a:t>
            </a:r>
          </a:p>
          <a:p>
            <a:r>
              <a:rPr lang="en-GB" sz="1400" dirty="0"/>
              <a:t>connected to </a:t>
            </a:r>
            <a:r>
              <a:rPr lang="en-GB" sz="1600" b="1" dirty="0">
                <a:solidFill>
                  <a:srgbClr val="0070C0"/>
                </a:solidFill>
              </a:rPr>
              <a:t>core themes.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2693812" y="371591"/>
            <a:ext cx="1193998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solidFill>
                  <a:srgbClr val="FF3300"/>
                </a:solidFill>
              </a:rPr>
              <a:t>Word Explosions become </a:t>
            </a:r>
          </a:p>
          <a:p>
            <a:pPr algn="ctr"/>
            <a:r>
              <a:rPr lang="en-GB" sz="1400" b="1" dirty="0">
                <a:solidFill>
                  <a:srgbClr val="FF3300"/>
                </a:solidFill>
              </a:rPr>
              <a:t>TEAC and TEALEAC</a:t>
            </a:r>
          </a:p>
        </p:txBody>
      </p:sp>
      <p:grpSp>
        <p:nvGrpSpPr>
          <p:cNvPr id="15" name="Group 14"/>
          <p:cNvGrpSpPr/>
          <p:nvPr/>
        </p:nvGrpSpPr>
        <p:grpSpPr>
          <a:xfrm>
            <a:off x="4137440" y="4681395"/>
            <a:ext cx="2101797" cy="1998324"/>
            <a:chOff x="727082" y="4139916"/>
            <a:chExt cx="2352510" cy="2210792"/>
          </a:xfrm>
        </p:grpSpPr>
        <p:sp>
          <p:nvSpPr>
            <p:cNvPr id="35" name="Round Diagonal Corner Rectangle 34"/>
            <p:cNvSpPr/>
            <p:nvPr/>
          </p:nvSpPr>
          <p:spPr>
            <a:xfrm rot="1071437">
              <a:off x="727082" y="4494405"/>
              <a:ext cx="1888434" cy="1856303"/>
            </a:xfrm>
            <a:prstGeom prst="round2DiagRect">
              <a:avLst>
                <a:gd name="adj1" fmla="val 50000"/>
                <a:gd name="adj2" fmla="val 17647"/>
              </a:avLst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8" name="Round Diagonal Corner Rectangle 37"/>
            <p:cNvSpPr/>
            <p:nvPr/>
          </p:nvSpPr>
          <p:spPr>
            <a:xfrm rot="1071437">
              <a:off x="1191158" y="4139916"/>
              <a:ext cx="1888434" cy="1856303"/>
            </a:xfrm>
            <a:prstGeom prst="round2DiagRect">
              <a:avLst>
                <a:gd name="adj1" fmla="val 50000"/>
                <a:gd name="adj2" fmla="val 17647"/>
              </a:avLst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63" name="TextBox 62"/>
          <p:cNvSpPr txBox="1"/>
          <p:nvPr/>
        </p:nvSpPr>
        <p:spPr>
          <a:xfrm>
            <a:off x="4296891" y="5104200"/>
            <a:ext cx="186331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/>
              <a:t>Y9 Of Mice and Men</a:t>
            </a:r>
          </a:p>
        </p:txBody>
      </p:sp>
      <p:cxnSp>
        <p:nvCxnSpPr>
          <p:cNvPr id="87" name="Elbow Connector 12">
            <a:extLst>
              <a:ext uri="{FF2B5EF4-FFF2-40B4-BE49-F238E27FC236}">
                <a16:creationId xmlns:a16="http://schemas.microsoft.com/office/drawing/2014/main" id="{CC21B4BC-9DB1-FB4C-9C05-89636F8E01BE}"/>
              </a:ext>
            </a:extLst>
          </p:cNvPr>
          <p:cNvCxnSpPr>
            <a:cxnSpLocks/>
            <a:endCxn id="11" idx="0"/>
          </p:cNvCxnSpPr>
          <p:nvPr/>
        </p:nvCxnSpPr>
        <p:spPr bwMode="auto">
          <a:xfrm rot="5400000">
            <a:off x="3499616" y="2718660"/>
            <a:ext cx="319373" cy="191864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152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9" name="TextBox 28"/>
          <p:cNvSpPr txBox="1"/>
          <p:nvPr/>
        </p:nvSpPr>
        <p:spPr>
          <a:xfrm>
            <a:off x="4927778" y="6862561"/>
            <a:ext cx="2015295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/>
              <a:t>Independent application </a:t>
            </a:r>
          </a:p>
          <a:p>
            <a:pPr algn="ctr"/>
            <a:r>
              <a:rPr lang="en-GB" sz="1400" dirty="0"/>
              <a:t>of </a:t>
            </a:r>
            <a:r>
              <a:rPr lang="en-GB" sz="1600" b="1" dirty="0">
                <a:solidFill>
                  <a:srgbClr val="0070C0"/>
                </a:solidFill>
              </a:rPr>
              <a:t>context</a:t>
            </a:r>
            <a:r>
              <a:rPr lang="en-GB" sz="1400" b="1" dirty="0"/>
              <a:t> </a:t>
            </a: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0AEC024C-DCA9-4DD9-BE89-D40A6378D330}"/>
              </a:ext>
            </a:extLst>
          </p:cNvPr>
          <p:cNvSpPr txBox="1"/>
          <p:nvPr/>
        </p:nvSpPr>
        <p:spPr>
          <a:xfrm>
            <a:off x="46145" y="1169294"/>
            <a:ext cx="3172483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1800" dirty="0"/>
              <a:t>Academic exploration of </a:t>
            </a:r>
            <a:r>
              <a:rPr lang="en-GB" sz="1800" b="1" dirty="0">
                <a:solidFill>
                  <a:srgbClr val="0070C0"/>
                </a:solidFill>
              </a:rPr>
              <a:t>bildungsroman</a:t>
            </a:r>
            <a:r>
              <a:rPr lang="en-GB" sz="1800" dirty="0"/>
              <a:t>, </a:t>
            </a:r>
          </a:p>
          <a:p>
            <a:pPr algn="ctr"/>
            <a:r>
              <a:rPr lang="en-GB" sz="1800" b="1" dirty="0">
                <a:solidFill>
                  <a:srgbClr val="0070C0"/>
                </a:solidFill>
              </a:rPr>
              <a:t>subjectivity</a:t>
            </a:r>
            <a:r>
              <a:rPr lang="en-GB" sz="1800" dirty="0"/>
              <a:t>,</a:t>
            </a:r>
          </a:p>
          <a:p>
            <a:pPr algn="ctr"/>
            <a:r>
              <a:rPr lang="en-GB" sz="1800" b="1" dirty="0">
                <a:solidFill>
                  <a:srgbClr val="0070C0"/>
                </a:solidFill>
              </a:rPr>
              <a:t>identity, contrast, symbolism, </a:t>
            </a:r>
          </a:p>
          <a:p>
            <a:pPr algn="ctr"/>
            <a:r>
              <a:rPr lang="en-GB" sz="1800" b="1" dirty="0">
                <a:solidFill>
                  <a:srgbClr val="0070C0"/>
                </a:solidFill>
              </a:rPr>
              <a:t>motif, representation</a:t>
            </a:r>
            <a:r>
              <a:rPr lang="en-GB" sz="1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954378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Marquee">
      <a:dk1>
        <a:srgbClr val="000000"/>
      </a:dk1>
      <a:lt1>
        <a:sysClr val="window" lastClr="FFFFFF"/>
      </a:lt1>
      <a:dk2>
        <a:srgbClr val="5E5E5E"/>
      </a:dk2>
      <a:lt2>
        <a:srgbClr val="DDDDDD"/>
      </a:lt2>
      <a:accent1>
        <a:srgbClr val="418AB3"/>
      </a:accent1>
      <a:accent2>
        <a:srgbClr val="A6B727"/>
      </a:accent2>
      <a:accent3>
        <a:srgbClr val="F69200"/>
      </a:accent3>
      <a:accent4>
        <a:srgbClr val="838383"/>
      </a:accent4>
      <a:accent5>
        <a:srgbClr val="FEC306"/>
      </a:accent5>
      <a:accent6>
        <a:srgbClr val="DF5327"/>
      </a:accent6>
      <a:hlink>
        <a:srgbClr val="F59E00"/>
      </a:hlink>
      <a:folHlink>
        <a:srgbClr val="B2B2B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1095</TotalTime>
  <Words>161</Words>
  <Application>Microsoft Office PowerPoint</Application>
  <PresentationFormat>Widescreen</PresentationFormat>
  <Paragraphs>51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The Priory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Catherine Evans</dc:creator>
  <cp:lastModifiedBy>Peter Stacey</cp:lastModifiedBy>
  <cp:revision>58</cp:revision>
  <dcterms:created xsi:type="dcterms:W3CDTF">2022-03-04T09:42:52Z</dcterms:created>
  <dcterms:modified xsi:type="dcterms:W3CDTF">2022-09-08T13:49:20Z</dcterms:modified>
</cp:coreProperties>
</file>