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3399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95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499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70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62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8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134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69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75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1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9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1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43AE-DE43-4720-8281-E78D9A3E9043}" type="datetimeFigureOut">
              <a:rPr lang="en-GB" smtClean="0"/>
              <a:t>08/09/2022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C5AB-C3B3-410D-A4EE-7F9CBC8596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3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/>
          <p:cNvGrpSpPr/>
          <p:nvPr/>
        </p:nvGrpSpPr>
        <p:grpSpPr>
          <a:xfrm rot="17456789">
            <a:off x="3458917" y="8344984"/>
            <a:ext cx="2030120" cy="1970499"/>
            <a:chOff x="-4892590" y="4654532"/>
            <a:chExt cx="2030120" cy="19704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79" name="Teardrop 78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Teardrop 79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0" name="Group 89"/>
          <p:cNvGrpSpPr/>
          <p:nvPr/>
        </p:nvGrpSpPr>
        <p:grpSpPr>
          <a:xfrm rot="5209995">
            <a:off x="3493101" y="5719476"/>
            <a:ext cx="2030120" cy="1970499"/>
            <a:chOff x="-4892590" y="4654532"/>
            <a:chExt cx="2030120" cy="19704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1" name="Teardrop 90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Teardrop 91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8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4200525" y="9209016"/>
            <a:ext cx="976518" cy="50648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3878040" y="9083371"/>
            <a:ext cx="898226" cy="81767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6" name="Group 55"/>
          <p:cNvGrpSpPr/>
          <p:nvPr/>
        </p:nvGrpSpPr>
        <p:grpSpPr>
          <a:xfrm rot="21215272">
            <a:off x="4402454" y="7793571"/>
            <a:ext cx="1874645" cy="1608339"/>
            <a:chOff x="-4892590" y="4654532"/>
            <a:chExt cx="2030120" cy="1970499"/>
          </a:xfrm>
        </p:grpSpPr>
        <p:sp>
          <p:nvSpPr>
            <p:cNvPr id="57" name="Teardrop 56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Teardrop 57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9" name="Group 98"/>
          <p:cNvGrpSpPr/>
          <p:nvPr/>
        </p:nvGrpSpPr>
        <p:grpSpPr>
          <a:xfrm rot="17456789">
            <a:off x="2631005" y="2088237"/>
            <a:ext cx="2030120" cy="1970499"/>
            <a:chOff x="-4892590" y="4654532"/>
            <a:chExt cx="2030120" cy="19704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100" name="Teardrop 99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ardrop 100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6" name="Group 95"/>
          <p:cNvGrpSpPr/>
          <p:nvPr/>
        </p:nvGrpSpPr>
        <p:grpSpPr>
          <a:xfrm rot="17456789">
            <a:off x="2013507" y="4216838"/>
            <a:ext cx="2030120" cy="1970499"/>
            <a:chOff x="-4892590" y="4654532"/>
            <a:chExt cx="2030120" cy="19704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7" name="Teardrop 96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Teardrop 97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/>
          <p:cNvGrpSpPr/>
          <p:nvPr/>
        </p:nvGrpSpPr>
        <p:grpSpPr>
          <a:xfrm rot="17456789">
            <a:off x="1739292" y="7824166"/>
            <a:ext cx="2030120" cy="1970499"/>
            <a:chOff x="-4892590" y="4654532"/>
            <a:chExt cx="2030120" cy="1970499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94" name="Teardrop 93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Teardrop 94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25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619816" y="4457283"/>
            <a:ext cx="769777" cy="55674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007543" y="4679015"/>
            <a:ext cx="1367155" cy="37867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1895723" y="8661088"/>
            <a:ext cx="914289" cy="45105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>
            <a:off x="2363047" y="8558583"/>
            <a:ext cx="959147" cy="77179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Freeform 6">
            <a:extLst>
              <a:ext uri="{FF2B5EF4-FFF2-40B4-BE49-F238E27FC236}">
                <a16:creationId xmlns:a16="http://schemas.microsoft.com/office/drawing/2014/main" id="{B690F8CB-3C73-AC4D-8E2B-AF4B84240C97}"/>
              </a:ext>
            </a:extLst>
          </p:cNvPr>
          <p:cNvSpPr>
            <a:spLocks/>
          </p:cNvSpPr>
          <p:nvPr/>
        </p:nvSpPr>
        <p:spPr bwMode="auto">
          <a:xfrm>
            <a:off x="2943225" y="10820612"/>
            <a:ext cx="1252470" cy="327777"/>
          </a:xfrm>
          <a:custGeom>
            <a:avLst/>
            <a:gdLst>
              <a:gd name="T0" fmla="*/ 2076 w 2692"/>
              <a:gd name="T1" fmla="*/ 4 h 616"/>
              <a:gd name="T2" fmla="*/ 616 w 2692"/>
              <a:gd name="T3" fmla="*/ 0 h 616"/>
              <a:gd name="T4" fmla="*/ 615 w 2692"/>
              <a:gd name="T5" fmla="*/ 32 h 616"/>
              <a:gd name="T6" fmla="*/ 609 w 2692"/>
              <a:gd name="T7" fmla="*/ 94 h 616"/>
              <a:gd name="T8" fmla="*/ 597 w 2692"/>
              <a:gd name="T9" fmla="*/ 154 h 616"/>
              <a:gd name="T10" fmla="*/ 579 w 2692"/>
              <a:gd name="T11" fmla="*/ 212 h 616"/>
              <a:gd name="T12" fmla="*/ 556 w 2692"/>
              <a:gd name="T13" fmla="*/ 267 h 616"/>
              <a:gd name="T14" fmla="*/ 526 w 2692"/>
              <a:gd name="T15" fmla="*/ 320 h 616"/>
              <a:gd name="T16" fmla="*/ 494 w 2692"/>
              <a:gd name="T17" fmla="*/ 369 h 616"/>
              <a:gd name="T18" fmla="*/ 456 w 2692"/>
              <a:gd name="T19" fmla="*/ 414 h 616"/>
              <a:gd name="T20" fmla="*/ 414 w 2692"/>
              <a:gd name="T21" fmla="*/ 456 h 616"/>
              <a:gd name="T22" fmla="*/ 368 w 2692"/>
              <a:gd name="T23" fmla="*/ 494 h 616"/>
              <a:gd name="T24" fmla="*/ 319 w 2692"/>
              <a:gd name="T25" fmla="*/ 527 h 616"/>
              <a:gd name="T26" fmla="*/ 266 w 2692"/>
              <a:gd name="T27" fmla="*/ 556 h 616"/>
              <a:gd name="T28" fmla="*/ 211 w 2692"/>
              <a:gd name="T29" fmla="*/ 579 h 616"/>
              <a:gd name="T30" fmla="*/ 153 w 2692"/>
              <a:gd name="T31" fmla="*/ 597 h 616"/>
              <a:gd name="T32" fmla="*/ 94 w 2692"/>
              <a:gd name="T33" fmla="*/ 610 h 616"/>
              <a:gd name="T34" fmla="*/ 31 w 2692"/>
              <a:gd name="T35" fmla="*/ 616 h 616"/>
              <a:gd name="T36" fmla="*/ 2692 w 2692"/>
              <a:gd name="T37" fmla="*/ 616 h 616"/>
              <a:gd name="T38" fmla="*/ 2660 w 2692"/>
              <a:gd name="T39" fmla="*/ 616 h 616"/>
              <a:gd name="T40" fmla="*/ 2598 w 2692"/>
              <a:gd name="T41" fmla="*/ 610 h 616"/>
              <a:gd name="T42" fmla="*/ 2538 w 2692"/>
              <a:gd name="T43" fmla="*/ 597 h 616"/>
              <a:gd name="T44" fmla="*/ 2480 w 2692"/>
              <a:gd name="T45" fmla="*/ 579 h 616"/>
              <a:gd name="T46" fmla="*/ 2424 w 2692"/>
              <a:gd name="T47" fmla="*/ 556 h 616"/>
              <a:gd name="T48" fmla="*/ 2372 w 2692"/>
              <a:gd name="T49" fmla="*/ 527 h 616"/>
              <a:gd name="T50" fmla="*/ 2323 w 2692"/>
              <a:gd name="T51" fmla="*/ 494 h 616"/>
              <a:gd name="T52" fmla="*/ 2278 w 2692"/>
              <a:gd name="T53" fmla="*/ 456 h 616"/>
              <a:gd name="T54" fmla="*/ 2235 w 2692"/>
              <a:gd name="T55" fmla="*/ 414 h 616"/>
              <a:gd name="T56" fmla="*/ 2198 w 2692"/>
              <a:gd name="T57" fmla="*/ 369 h 616"/>
              <a:gd name="T58" fmla="*/ 2164 w 2692"/>
              <a:gd name="T59" fmla="*/ 320 h 616"/>
              <a:gd name="T60" fmla="*/ 2136 w 2692"/>
              <a:gd name="T61" fmla="*/ 267 h 616"/>
              <a:gd name="T62" fmla="*/ 2113 w 2692"/>
              <a:gd name="T63" fmla="*/ 212 h 616"/>
              <a:gd name="T64" fmla="*/ 2095 w 2692"/>
              <a:gd name="T65" fmla="*/ 154 h 616"/>
              <a:gd name="T66" fmla="*/ 2082 w 2692"/>
              <a:gd name="T67" fmla="*/ 94 h 616"/>
              <a:gd name="T68" fmla="*/ 2076 w 2692"/>
              <a:gd name="T69" fmla="*/ 32 h 616"/>
              <a:gd name="T70" fmla="*/ 2076 w 2692"/>
              <a:gd name="T71" fmla="*/ 0 h 6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692" h="616">
                <a:moveTo>
                  <a:pt x="2076" y="0"/>
                </a:moveTo>
                <a:lnTo>
                  <a:pt x="2076" y="4"/>
                </a:lnTo>
                <a:lnTo>
                  <a:pt x="616" y="4"/>
                </a:lnTo>
                <a:lnTo>
                  <a:pt x="616" y="0"/>
                </a:lnTo>
                <a:lnTo>
                  <a:pt x="616" y="0"/>
                </a:lnTo>
                <a:lnTo>
                  <a:pt x="615" y="32"/>
                </a:lnTo>
                <a:lnTo>
                  <a:pt x="613" y="63"/>
                </a:lnTo>
                <a:lnTo>
                  <a:pt x="609" y="94"/>
                </a:lnTo>
                <a:lnTo>
                  <a:pt x="604" y="125"/>
                </a:lnTo>
                <a:lnTo>
                  <a:pt x="597" y="154"/>
                </a:lnTo>
                <a:lnTo>
                  <a:pt x="588" y="184"/>
                </a:lnTo>
                <a:lnTo>
                  <a:pt x="579" y="212"/>
                </a:lnTo>
                <a:lnTo>
                  <a:pt x="567" y="240"/>
                </a:lnTo>
                <a:lnTo>
                  <a:pt x="556" y="267"/>
                </a:lnTo>
                <a:lnTo>
                  <a:pt x="542" y="294"/>
                </a:lnTo>
                <a:lnTo>
                  <a:pt x="526" y="320"/>
                </a:lnTo>
                <a:lnTo>
                  <a:pt x="511" y="345"/>
                </a:lnTo>
                <a:lnTo>
                  <a:pt x="494" y="369"/>
                </a:lnTo>
                <a:lnTo>
                  <a:pt x="475" y="392"/>
                </a:lnTo>
                <a:lnTo>
                  <a:pt x="456" y="414"/>
                </a:lnTo>
                <a:lnTo>
                  <a:pt x="435" y="436"/>
                </a:lnTo>
                <a:lnTo>
                  <a:pt x="414" y="456"/>
                </a:lnTo>
                <a:lnTo>
                  <a:pt x="391" y="476"/>
                </a:lnTo>
                <a:lnTo>
                  <a:pt x="368" y="494"/>
                </a:lnTo>
                <a:lnTo>
                  <a:pt x="345" y="512"/>
                </a:lnTo>
                <a:lnTo>
                  <a:pt x="319" y="527"/>
                </a:lnTo>
                <a:lnTo>
                  <a:pt x="293" y="543"/>
                </a:lnTo>
                <a:lnTo>
                  <a:pt x="266" y="556"/>
                </a:lnTo>
                <a:lnTo>
                  <a:pt x="239" y="568"/>
                </a:lnTo>
                <a:lnTo>
                  <a:pt x="211" y="579"/>
                </a:lnTo>
                <a:lnTo>
                  <a:pt x="183" y="589"/>
                </a:lnTo>
                <a:lnTo>
                  <a:pt x="153" y="597"/>
                </a:lnTo>
                <a:lnTo>
                  <a:pt x="124" y="604"/>
                </a:lnTo>
                <a:lnTo>
                  <a:pt x="94" y="610"/>
                </a:lnTo>
                <a:lnTo>
                  <a:pt x="63" y="613"/>
                </a:lnTo>
                <a:lnTo>
                  <a:pt x="31" y="616"/>
                </a:lnTo>
                <a:lnTo>
                  <a:pt x="0" y="616"/>
                </a:lnTo>
                <a:lnTo>
                  <a:pt x="2692" y="616"/>
                </a:lnTo>
                <a:lnTo>
                  <a:pt x="2692" y="616"/>
                </a:lnTo>
                <a:lnTo>
                  <a:pt x="2660" y="616"/>
                </a:lnTo>
                <a:lnTo>
                  <a:pt x="2629" y="613"/>
                </a:lnTo>
                <a:lnTo>
                  <a:pt x="2598" y="610"/>
                </a:lnTo>
                <a:lnTo>
                  <a:pt x="2567" y="604"/>
                </a:lnTo>
                <a:lnTo>
                  <a:pt x="2538" y="597"/>
                </a:lnTo>
                <a:lnTo>
                  <a:pt x="2508" y="589"/>
                </a:lnTo>
                <a:lnTo>
                  <a:pt x="2480" y="579"/>
                </a:lnTo>
                <a:lnTo>
                  <a:pt x="2451" y="568"/>
                </a:lnTo>
                <a:lnTo>
                  <a:pt x="2424" y="556"/>
                </a:lnTo>
                <a:lnTo>
                  <a:pt x="2399" y="543"/>
                </a:lnTo>
                <a:lnTo>
                  <a:pt x="2372" y="527"/>
                </a:lnTo>
                <a:lnTo>
                  <a:pt x="2347" y="512"/>
                </a:lnTo>
                <a:lnTo>
                  <a:pt x="2323" y="494"/>
                </a:lnTo>
                <a:lnTo>
                  <a:pt x="2300" y="476"/>
                </a:lnTo>
                <a:lnTo>
                  <a:pt x="2278" y="456"/>
                </a:lnTo>
                <a:lnTo>
                  <a:pt x="2256" y="436"/>
                </a:lnTo>
                <a:lnTo>
                  <a:pt x="2235" y="414"/>
                </a:lnTo>
                <a:lnTo>
                  <a:pt x="2216" y="392"/>
                </a:lnTo>
                <a:lnTo>
                  <a:pt x="2198" y="369"/>
                </a:lnTo>
                <a:lnTo>
                  <a:pt x="2181" y="345"/>
                </a:lnTo>
                <a:lnTo>
                  <a:pt x="2164" y="320"/>
                </a:lnTo>
                <a:lnTo>
                  <a:pt x="2150" y="294"/>
                </a:lnTo>
                <a:lnTo>
                  <a:pt x="2136" y="267"/>
                </a:lnTo>
                <a:lnTo>
                  <a:pt x="2123" y="240"/>
                </a:lnTo>
                <a:lnTo>
                  <a:pt x="2113" y="212"/>
                </a:lnTo>
                <a:lnTo>
                  <a:pt x="2103" y="184"/>
                </a:lnTo>
                <a:lnTo>
                  <a:pt x="2095" y="154"/>
                </a:lnTo>
                <a:lnTo>
                  <a:pt x="2088" y="125"/>
                </a:lnTo>
                <a:lnTo>
                  <a:pt x="2082" y="94"/>
                </a:lnTo>
                <a:lnTo>
                  <a:pt x="2078" y="63"/>
                </a:lnTo>
                <a:lnTo>
                  <a:pt x="2076" y="32"/>
                </a:lnTo>
                <a:lnTo>
                  <a:pt x="2076" y="0"/>
                </a:lnTo>
                <a:lnTo>
                  <a:pt x="2076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/>
            </a:solidFill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Trapezoid 3"/>
          <p:cNvSpPr/>
          <p:nvPr/>
        </p:nvSpPr>
        <p:spPr>
          <a:xfrm>
            <a:off x="3210915" y="4375629"/>
            <a:ext cx="705170" cy="6608872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rapezoid 7"/>
          <p:cNvSpPr/>
          <p:nvPr/>
        </p:nvSpPr>
        <p:spPr>
          <a:xfrm rot="18796497">
            <a:off x="2938300" y="8949866"/>
            <a:ext cx="374204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>
            <a:off x="3402823" y="2940892"/>
            <a:ext cx="334917" cy="143473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30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1763" y="2341083"/>
            <a:ext cx="740363" cy="665788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2916978" y="2432789"/>
            <a:ext cx="753307" cy="50632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rapezoid 30"/>
          <p:cNvSpPr/>
          <p:nvPr/>
        </p:nvSpPr>
        <p:spPr>
          <a:xfrm rot="3242860">
            <a:off x="3705598" y="5828713"/>
            <a:ext cx="431287" cy="887388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32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flipV="1">
            <a:off x="4195694" y="5849779"/>
            <a:ext cx="1102072" cy="234216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Elbow Connector 12">
            <a:extLst>
              <a:ext uri="{FF2B5EF4-FFF2-40B4-BE49-F238E27FC236}">
                <a16:creationId xmlns:a16="http://schemas.microsoft.com/office/drawing/2014/main" id="{CC21B4BC-9DB1-FB4C-9C05-89636F8E01BE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4141322" y="5526983"/>
            <a:ext cx="564922" cy="54910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52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64" name="Group 63"/>
          <p:cNvGrpSpPr/>
          <p:nvPr/>
        </p:nvGrpSpPr>
        <p:grpSpPr>
          <a:xfrm rot="17456789">
            <a:off x="980396" y="7264787"/>
            <a:ext cx="1847775" cy="1834497"/>
            <a:chOff x="-4892590" y="4654532"/>
            <a:chExt cx="2030120" cy="1970499"/>
          </a:xfrm>
        </p:grpSpPr>
        <p:sp>
          <p:nvSpPr>
            <p:cNvPr id="65" name="Teardrop 64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Teardrop 65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266370" y="4487385"/>
            <a:ext cx="1959382" cy="1436285"/>
            <a:chOff x="-4892590" y="4654532"/>
            <a:chExt cx="2030120" cy="1970499"/>
          </a:xfrm>
        </p:grpSpPr>
        <p:sp>
          <p:nvSpPr>
            <p:cNvPr id="69" name="Teardrop 68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Teardrop 69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1" name="Group 70"/>
          <p:cNvGrpSpPr/>
          <p:nvPr/>
        </p:nvGrpSpPr>
        <p:grpSpPr>
          <a:xfrm rot="18208571">
            <a:off x="1341851" y="3073526"/>
            <a:ext cx="1835527" cy="1902914"/>
            <a:chOff x="-4892590" y="4654532"/>
            <a:chExt cx="2030120" cy="1970499"/>
          </a:xfrm>
        </p:grpSpPr>
        <p:sp>
          <p:nvSpPr>
            <p:cNvPr id="72" name="Teardrop 71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ardrop 72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487149" y="953269"/>
            <a:ext cx="1810617" cy="1577998"/>
            <a:chOff x="-4892590" y="4654532"/>
            <a:chExt cx="2030120" cy="1970499"/>
          </a:xfrm>
        </p:grpSpPr>
        <p:sp>
          <p:nvSpPr>
            <p:cNvPr id="75" name="Teardrop 74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ardrop 75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7" name="Group 76"/>
          <p:cNvGrpSpPr/>
          <p:nvPr/>
        </p:nvGrpSpPr>
        <p:grpSpPr>
          <a:xfrm rot="17053121">
            <a:off x="2118318" y="1255566"/>
            <a:ext cx="1674599" cy="1579917"/>
            <a:chOff x="-4892590" y="4654532"/>
            <a:chExt cx="2030120" cy="1970499"/>
          </a:xfrm>
        </p:grpSpPr>
        <p:sp>
          <p:nvSpPr>
            <p:cNvPr id="85" name="Teardrop 84"/>
            <p:cNvSpPr/>
            <p:nvPr/>
          </p:nvSpPr>
          <p:spPr>
            <a:xfrm>
              <a:off x="-4552122" y="4967387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Teardrop 85"/>
            <p:cNvSpPr/>
            <p:nvPr/>
          </p:nvSpPr>
          <p:spPr>
            <a:xfrm rot="20094372">
              <a:off x="-4892590" y="4654532"/>
              <a:ext cx="1689652" cy="1657644"/>
            </a:xfrm>
            <a:prstGeom prst="teardrop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097632" y="4581428"/>
            <a:ext cx="2325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Y7 </a:t>
            </a:r>
          </a:p>
          <a:p>
            <a:pPr algn="ctr"/>
            <a:r>
              <a:rPr lang="en-GB" sz="2800" b="1" dirty="0"/>
              <a:t>Zoo Drama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1342" y="7537579"/>
            <a:ext cx="2325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Y7 Fan </a:t>
            </a:r>
          </a:p>
          <a:p>
            <a:pPr algn="ctr"/>
            <a:r>
              <a:rPr lang="en-GB" sz="2800" b="1" dirty="0"/>
              <a:t>Fiction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977056" y="1644813"/>
            <a:ext cx="1853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Y9 The Woman in Black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3622039" y="1117059"/>
            <a:ext cx="15259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KS4 Language </a:t>
            </a:r>
          </a:p>
          <a:p>
            <a:pPr algn="ctr"/>
            <a:r>
              <a:rPr lang="en-GB" sz="2000" b="1" dirty="0"/>
              <a:t>Paper 1</a:t>
            </a:r>
          </a:p>
        </p:txBody>
      </p:sp>
      <p:sp>
        <p:nvSpPr>
          <p:cNvPr id="50" name="TextBox 49"/>
          <p:cNvSpPr txBox="1"/>
          <p:nvPr/>
        </p:nvSpPr>
        <p:spPr>
          <a:xfrm flipH="1">
            <a:off x="4319687" y="7902068"/>
            <a:ext cx="2089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Y7 Voices</a:t>
            </a:r>
          </a:p>
          <a:p>
            <a:pPr algn="ctr"/>
            <a:r>
              <a:rPr lang="en-GB" sz="2800" b="1" dirty="0"/>
              <a:t> in the Park</a:t>
            </a:r>
          </a:p>
          <a:p>
            <a:pPr algn="ctr"/>
            <a:r>
              <a:rPr lang="en-GB" sz="1600" b="1" dirty="0"/>
              <a:t>&amp; other stories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23697" y="9785712"/>
            <a:ext cx="257698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Begin to understand and discuss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perspective and narrative voice</a:t>
            </a:r>
            <a:r>
              <a:rPr lang="en-GB" sz="1400" dirty="0"/>
              <a:t>,</a:t>
            </a:r>
          </a:p>
          <a:p>
            <a:pPr algn="ctr"/>
            <a:r>
              <a:rPr lang="en-GB" sz="1400" dirty="0"/>
              <a:t>purpose &amp; audience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23193" y="10561993"/>
            <a:ext cx="2930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Technical skills &amp; creative techniques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75475" y="10853551"/>
            <a:ext cx="2584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Identify</a:t>
            </a:r>
            <a:r>
              <a:rPr lang="en-GB" sz="1400" b="1" dirty="0"/>
              <a:t> </a:t>
            </a:r>
            <a:r>
              <a:rPr lang="en-GB" sz="1400" b="1" dirty="0">
                <a:solidFill>
                  <a:srgbClr val="0070C0"/>
                </a:solidFill>
              </a:rPr>
              <a:t>language devices </a:t>
            </a:r>
            <a:r>
              <a:rPr lang="en-GB" sz="1400" dirty="0"/>
              <a:t>&amp; </a:t>
            </a:r>
            <a:r>
              <a:rPr lang="en-GB" sz="1400" b="1" dirty="0">
                <a:solidFill>
                  <a:srgbClr val="0070C0"/>
                </a:solidFill>
              </a:rPr>
              <a:t>symbolism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5516809" y="9331626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400" b="1" dirty="0">
                <a:solidFill>
                  <a:srgbClr val="FF0000"/>
                </a:solidFill>
              </a:rPr>
              <a:t>Story structure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Shape planning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850" y="11397185"/>
            <a:ext cx="2679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Draft, reflect and improve writing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164" y="9081290"/>
            <a:ext cx="2610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Understand the rationale behind </a:t>
            </a:r>
          </a:p>
          <a:p>
            <a:pPr algn="ctr"/>
            <a:r>
              <a:rPr lang="en-GB" sz="1400" dirty="0"/>
              <a:t>the </a:t>
            </a:r>
            <a:r>
              <a:rPr lang="en-GB" sz="1400" b="1" dirty="0">
                <a:solidFill>
                  <a:srgbClr val="0070C0"/>
                </a:solidFill>
              </a:rPr>
              <a:t>genre</a:t>
            </a:r>
            <a:r>
              <a:rPr lang="en-GB" sz="1400" dirty="0"/>
              <a:t> of fan fiction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7490" y="9679326"/>
            <a:ext cx="1931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How to </a:t>
            </a:r>
            <a:r>
              <a:rPr lang="en-GB" sz="1400" b="1" dirty="0">
                <a:solidFill>
                  <a:srgbClr val="0070C0"/>
                </a:solidFill>
              </a:rPr>
              <a:t>merge</a:t>
            </a:r>
            <a:r>
              <a:rPr lang="en-GB" sz="1400" dirty="0"/>
              <a:t> different </a:t>
            </a:r>
          </a:p>
          <a:p>
            <a:pPr algn="ctr"/>
            <a:r>
              <a:rPr lang="en-GB" sz="1400" b="1" dirty="0">
                <a:solidFill>
                  <a:srgbClr val="0070C0"/>
                </a:solidFill>
              </a:rPr>
              <a:t>styles</a:t>
            </a:r>
            <a:r>
              <a:rPr lang="en-GB" sz="1400" dirty="0"/>
              <a:t> together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273" y="10299794"/>
            <a:ext cx="308552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Understand </a:t>
            </a:r>
            <a:r>
              <a:rPr lang="en-GB" sz="1400" b="1" dirty="0">
                <a:solidFill>
                  <a:srgbClr val="0070C0"/>
                </a:solidFill>
              </a:rPr>
              <a:t>tone</a:t>
            </a:r>
            <a:r>
              <a:rPr lang="en-GB" sz="1400" dirty="0"/>
              <a:t> and </a:t>
            </a:r>
            <a:r>
              <a:rPr lang="en-GB" sz="1400" b="1" dirty="0">
                <a:solidFill>
                  <a:srgbClr val="0070C0"/>
                </a:solidFill>
              </a:rPr>
              <a:t>character analysis</a:t>
            </a:r>
          </a:p>
          <a:p>
            <a:pPr algn="ctr"/>
            <a:r>
              <a:rPr lang="en-GB" sz="1400" dirty="0"/>
              <a:t> to be able to </a:t>
            </a:r>
            <a:r>
              <a:rPr lang="en-GB" sz="1400" b="1" dirty="0">
                <a:solidFill>
                  <a:srgbClr val="0070C0"/>
                </a:solidFill>
              </a:rPr>
              <a:t>represent</a:t>
            </a:r>
            <a:r>
              <a:rPr lang="en-GB" sz="1400" dirty="0"/>
              <a:t> characters from</a:t>
            </a:r>
          </a:p>
          <a:p>
            <a:pPr algn="ctr"/>
            <a:r>
              <a:rPr lang="en-GB" sz="1400" dirty="0"/>
              <a:t> existing stories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18783" y="5588506"/>
            <a:ext cx="9905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Creativity through drama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02254" y="3725164"/>
            <a:ext cx="15212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Understanding of</a:t>
            </a:r>
          </a:p>
          <a:p>
            <a:pPr algn="ctr"/>
            <a:r>
              <a:rPr lang="en-GB" sz="1400" dirty="0"/>
              <a:t> </a:t>
            </a:r>
            <a:r>
              <a:rPr lang="en-GB" sz="1400" b="1" dirty="0">
                <a:solidFill>
                  <a:srgbClr val="0070C0"/>
                </a:solidFill>
              </a:rPr>
              <a:t>persuasive techniques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00065" y="6318317"/>
            <a:ext cx="28162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Develop </a:t>
            </a:r>
            <a:r>
              <a:rPr lang="en-GB" sz="1400" b="1" dirty="0">
                <a:solidFill>
                  <a:srgbClr val="0070C0"/>
                </a:solidFill>
              </a:rPr>
              <a:t>understanding of speeches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94643" y="6574362"/>
            <a:ext cx="2546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Experience and develop </a:t>
            </a:r>
            <a:r>
              <a:rPr lang="en-GB" sz="1400" b="1" dirty="0">
                <a:solidFill>
                  <a:srgbClr val="FF0000"/>
                </a:solidFill>
              </a:rPr>
              <a:t>skills of 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delivering a speech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53043" y="7075821"/>
            <a:ext cx="2538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Reflect on communication skills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3237" y="54059"/>
            <a:ext cx="1550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“showing not telling”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37897" y="286620"/>
            <a:ext cx="3416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Understand and develop technical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elements of writing e.g. fog as a ‘character’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4570" y="749970"/>
            <a:ext cx="1398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Understanding of ‘what is fear?’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1490" y="1227500"/>
            <a:ext cx="112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Advanced shape plans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6107" y="1812985"/>
            <a:ext cx="1601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Develop descriptive writing skills to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show the build up of tension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9832" y="15368"/>
            <a:ext cx="2893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Independent skills </a:t>
            </a:r>
            <a:r>
              <a:rPr lang="en-GB" sz="1200" b="1" dirty="0"/>
              <a:t>of planning, preparing, </a:t>
            </a:r>
          </a:p>
          <a:p>
            <a:pPr algn="ctr"/>
            <a:r>
              <a:rPr lang="en-GB" sz="1200" b="1" dirty="0"/>
              <a:t>producing a piece of descriptive writing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6058" y="3141998"/>
            <a:ext cx="1309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Understanding of gothic genre in</a:t>
            </a:r>
          </a:p>
          <a:p>
            <a:pPr algn="ctr"/>
            <a:r>
              <a:rPr lang="en-GB" sz="1200" b="1" dirty="0"/>
              <a:t> </a:t>
            </a:r>
            <a:r>
              <a:rPr lang="en-GB" sz="1200" b="1" dirty="0">
                <a:solidFill>
                  <a:srgbClr val="0070C0"/>
                </a:solidFill>
              </a:rPr>
              <a:t>context</a:t>
            </a:r>
            <a:r>
              <a:rPr lang="en-GB" sz="1200" b="1" dirty="0"/>
              <a:t> </a:t>
            </a:r>
            <a:r>
              <a:rPr lang="en-GB" sz="1200" dirty="0"/>
              <a:t>of Victorian era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5246" y="4125496"/>
            <a:ext cx="1325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Develop understanding of structure </a:t>
            </a:r>
          </a:p>
          <a:p>
            <a:pPr algn="ctr"/>
            <a:r>
              <a:rPr lang="en-GB" sz="1200" dirty="0"/>
              <a:t>- </a:t>
            </a:r>
            <a:r>
              <a:rPr lang="en-GB" sz="1200" b="1" dirty="0">
                <a:solidFill>
                  <a:srgbClr val="0070C0"/>
                </a:solidFill>
              </a:rPr>
              <a:t>building tension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752619" y="5490694"/>
            <a:ext cx="15820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Develop ability to discuss/compare </a:t>
            </a:r>
          </a:p>
          <a:p>
            <a:pPr algn="ctr"/>
            <a:r>
              <a:rPr lang="en-GB" sz="1400" dirty="0"/>
              <a:t>authors’ </a:t>
            </a:r>
            <a:r>
              <a:rPr lang="en-GB" sz="1400" b="1" dirty="0">
                <a:solidFill>
                  <a:srgbClr val="0070C0"/>
                </a:solidFill>
              </a:rPr>
              <a:t>style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61218" y="5191641"/>
            <a:ext cx="15709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Analysis of </a:t>
            </a:r>
            <a:r>
              <a:rPr lang="en-GB" sz="1400" b="1" dirty="0">
                <a:solidFill>
                  <a:srgbClr val="0070C0"/>
                </a:solidFill>
              </a:rPr>
              <a:t>language</a:t>
            </a:r>
            <a:r>
              <a:rPr lang="en-GB" sz="1400" dirty="0"/>
              <a:t> and </a:t>
            </a:r>
            <a:r>
              <a:rPr lang="en-GB" sz="1400" b="1" dirty="0">
                <a:solidFill>
                  <a:srgbClr val="0070C0"/>
                </a:solidFill>
              </a:rPr>
              <a:t>structural features</a:t>
            </a:r>
          </a:p>
          <a:p>
            <a:pPr algn="ctr"/>
            <a:r>
              <a:rPr lang="en-GB" sz="1400" dirty="0"/>
              <a:t>– reliability in texts.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008655" y="3330765"/>
            <a:ext cx="24143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Y8 Gothic</a:t>
            </a:r>
          </a:p>
          <a:p>
            <a:pPr algn="ctr"/>
            <a:r>
              <a:rPr lang="en-GB" sz="2800" b="1" dirty="0"/>
              <a:t>Fiction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26390" y="546843"/>
            <a:ext cx="1666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Deeper application and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analysis of symbolism &amp; imagery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275567" y="1313478"/>
            <a:ext cx="14990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0070C0"/>
                </a:solidFill>
              </a:rPr>
              <a:t>Analysis of how writers </a:t>
            </a:r>
          </a:p>
          <a:p>
            <a:pPr algn="ctr"/>
            <a:r>
              <a:rPr lang="en-GB" sz="1200" b="1" dirty="0">
                <a:solidFill>
                  <a:srgbClr val="0070C0"/>
                </a:solidFill>
              </a:rPr>
              <a:t>structure texts for effect </a:t>
            </a:r>
          </a:p>
          <a:p>
            <a:pPr algn="ctr"/>
            <a:r>
              <a:rPr lang="en-GB" sz="1200" dirty="0"/>
              <a:t>–</a:t>
            </a:r>
            <a:r>
              <a:rPr lang="en-GB" sz="1200" b="1" dirty="0"/>
              <a:t>film sequencing in</a:t>
            </a:r>
          </a:p>
          <a:p>
            <a:pPr algn="ctr"/>
            <a:r>
              <a:rPr lang="en-GB" sz="1200" b="1" dirty="0"/>
              <a:t> relation to written text</a:t>
            </a:r>
            <a:r>
              <a:rPr lang="en-GB" sz="1200" dirty="0"/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35151" y="2682692"/>
            <a:ext cx="192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rgbClr val="FF0000"/>
                </a:solidFill>
              </a:rPr>
              <a:t>Independent, knowing application </a:t>
            </a:r>
            <a:r>
              <a:rPr lang="en-GB" sz="1200" dirty="0"/>
              <a:t>of </a:t>
            </a:r>
            <a:r>
              <a:rPr lang="en-GB" sz="1200" b="1" dirty="0">
                <a:solidFill>
                  <a:srgbClr val="0070C0"/>
                </a:solidFill>
              </a:rPr>
              <a:t>structure</a:t>
            </a:r>
            <a:r>
              <a:rPr lang="en-GB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437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1367</TotalTime>
  <Words>241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Priory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Evans</dc:creator>
  <cp:lastModifiedBy>Peter Stacey</cp:lastModifiedBy>
  <cp:revision>54</cp:revision>
  <dcterms:created xsi:type="dcterms:W3CDTF">2022-03-04T09:42:52Z</dcterms:created>
  <dcterms:modified xsi:type="dcterms:W3CDTF">2022-09-08T13:48:28Z</dcterms:modified>
</cp:coreProperties>
</file>