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3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1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1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2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87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3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7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F374-FEE8-450E-BABF-E6089160FCBF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9BD7-1A43-4C08-AAF6-B0F5720DA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8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/>
        </p:nvGrpSpPr>
        <p:grpSpPr>
          <a:xfrm>
            <a:off x="5488088" y="1872384"/>
            <a:ext cx="4005302" cy="3878149"/>
            <a:chOff x="2133600" y="914400"/>
            <a:chExt cx="4800600" cy="46482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</p:grp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  <a:stCxn id="19" idx="6"/>
          </p:cNvCxnSpPr>
          <p:nvPr/>
        </p:nvCxnSpPr>
        <p:spPr bwMode="auto">
          <a:xfrm>
            <a:off x="5472427" y="5169804"/>
            <a:ext cx="1870540" cy="434339"/>
          </a:xfrm>
          <a:prstGeom prst="curvedConnector3">
            <a:avLst>
              <a:gd name="adj1" fmla="val 46982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3672427" y="4269804"/>
            <a:ext cx="1800000" cy="1800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5279175" y="522373"/>
            <a:ext cx="1800000" cy="1800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7264187" y="43649"/>
            <a:ext cx="1800000" cy="1800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9174895" y="3605682"/>
            <a:ext cx="1800000" cy="1800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6484143" y="6314175"/>
            <a:ext cx="1680044" cy="392793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>
            <a:stCxn id="22" idx="4"/>
          </p:cNvCxnSpPr>
          <p:nvPr/>
        </p:nvCxnSpPr>
        <p:spPr bwMode="auto">
          <a:xfrm rot="5400000">
            <a:off x="6627876" y="2647862"/>
            <a:ext cx="2340525" cy="732098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 rot="16200000" flipH="1">
            <a:off x="5740861" y="2856392"/>
            <a:ext cx="1967999" cy="854325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1040293" y="5762997"/>
            <a:ext cx="972000" cy="972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1040293" y="4651268"/>
            <a:ext cx="972000" cy="972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1040293" y="3539537"/>
            <a:ext cx="972000" cy="972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1040293" y="2427806"/>
            <a:ext cx="972000" cy="972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1040293" y="204344"/>
            <a:ext cx="972000" cy="972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94548" y="5846663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87334" y="4746808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56263" y="3646951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49050" y="2547094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1040293" y="1316075"/>
            <a:ext cx="972000" cy="972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5731" y="1447237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78517" y="347380"/>
            <a:ext cx="95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5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4220512" y="2813519"/>
            <a:ext cx="16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Shakespeare Project</a:t>
            </a:r>
          </a:p>
        </p:txBody>
      </p:sp>
      <p:sp>
        <p:nvSpPr>
          <p:cNvPr id="58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14142" y="2042403"/>
            <a:ext cx="145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Short Stories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10800000" flipV="1">
            <a:off x="7521913" y="2919421"/>
            <a:ext cx="1536015" cy="1293600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5400000" flipH="1">
            <a:off x="8777875" y="4146232"/>
            <a:ext cx="115660" cy="2403040"/>
          </a:xfrm>
          <a:prstGeom prst="curvedConnector4">
            <a:avLst>
              <a:gd name="adj1" fmla="val -197648"/>
              <a:gd name="adj2" fmla="val 6631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8821373" y="1553467"/>
            <a:ext cx="1800000" cy="1800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98" name="Trapezoid 97"/>
          <p:cNvSpPr/>
          <p:nvPr/>
        </p:nvSpPr>
        <p:spPr>
          <a:xfrm>
            <a:off x="6858830" y="4140418"/>
            <a:ext cx="929171" cy="229920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>
            <a:off x="5657029" y="3604099"/>
            <a:ext cx="1525037" cy="1125254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>
          <a:xfrm rot="18929221">
            <a:off x="7836829" y="3915906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2</a:t>
            </a:r>
          </a:p>
        </p:txBody>
      </p:sp>
      <p:sp>
        <p:nvSpPr>
          <p:cNvPr id="114" name="Rectangle 113"/>
          <p:cNvSpPr/>
          <p:nvPr/>
        </p:nvSpPr>
        <p:spPr>
          <a:xfrm rot="639239">
            <a:off x="8484570" y="5511210"/>
            <a:ext cx="489601" cy="971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4122688" y="2226356"/>
            <a:ext cx="1800000" cy="1800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21" name="Rectangle 120"/>
          <p:cNvSpPr/>
          <p:nvPr/>
        </p:nvSpPr>
        <p:spPr>
          <a:xfrm rot="2133925">
            <a:off x="5854019" y="3775907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 rot="958263">
            <a:off x="5799654" y="5251201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 rot="2555077">
            <a:off x="6323031" y="3067778"/>
            <a:ext cx="534445" cy="1275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Rectangle 124"/>
          <p:cNvSpPr/>
          <p:nvPr/>
        </p:nvSpPr>
        <p:spPr>
          <a:xfrm rot="17579772">
            <a:off x="7736506" y="2730362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2</a:t>
            </a:r>
          </a:p>
        </p:txBody>
      </p:sp>
      <p:sp>
        <p:nvSpPr>
          <p:cNvPr id="126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9281362" y="3979790"/>
            <a:ext cx="165867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/>
              <a:t>A Christmas Carol</a:t>
            </a:r>
          </a:p>
        </p:txBody>
      </p:sp>
      <p:sp>
        <p:nvSpPr>
          <p:cNvPr id="127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25083" y="2121575"/>
            <a:ext cx="14562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/>
              <a:t>Language Paper 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169643" y="5915443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 Subjectivity 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0557249" y="394403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Character Foil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8701295" y="4015478"/>
            <a:ext cx="82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TEALEAC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954970" y="5732011"/>
            <a:ext cx="1283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Bildungsroman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0037225" y="5024888"/>
            <a:ext cx="1659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Social Responsibility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9798846" y="3564232"/>
            <a:ext cx="1808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Socio-Political Context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17759" y="2288075"/>
            <a:ext cx="2961332" cy="1192852"/>
            <a:chOff x="3210601" y="4376872"/>
            <a:chExt cx="2961332" cy="1192852"/>
          </a:xfrm>
        </p:grpSpPr>
        <p:sp>
          <p:nvSpPr>
            <p:cNvPr id="131" name="TextBox 130"/>
            <p:cNvSpPr txBox="1"/>
            <p:nvPr/>
          </p:nvSpPr>
          <p:spPr>
            <a:xfrm>
              <a:off x="4720241" y="4376872"/>
              <a:ext cx="974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Symbolism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207962" y="4805180"/>
              <a:ext cx="963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Form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210601" y="4795384"/>
              <a:ext cx="7543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Context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14473" y="5261947"/>
              <a:ext cx="823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TEALEAC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391021" y="5151477"/>
              <a:ext cx="19000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Language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711261" y="3524830"/>
            <a:ext cx="934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Structure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51545" y="4993275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Social Divide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67862" y="2161086"/>
            <a:ext cx="824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67438" y="169305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PEEEP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500" y="6078233"/>
            <a:ext cx="805112" cy="607781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7159829" y="58772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Utilising </a:t>
            </a:r>
          </a:p>
          <a:p>
            <a:r>
              <a:rPr lang="en-GB" sz="1400" dirty="0"/>
              <a:t>all skills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13632" y="1857151"/>
            <a:ext cx="173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Transactional Writing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2809" y="4982865"/>
            <a:ext cx="1078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0" i="0" dirty="0">
                <a:effectLst/>
              </a:rPr>
              <a:t>Culture and </a:t>
            </a:r>
          </a:p>
          <a:p>
            <a:pPr algn="ctr"/>
            <a:r>
              <a:rPr lang="en-GB" sz="1400" b="0" i="0" dirty="0">
                <a:effectLst/>
              </a:rPr>
              <a:t>Belonging</a:t>
            </a:r>
            <a:endParaRPr lang="en-GB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0775032" y="4275759"/>
            <a:ext cx="171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Guilt and Redemption</a:t>
            </a:r>
          </a:p>
        </p:txBody>
      </p:sp>
      <p:sp>
        <p:nvSpPr>
          <p:cNvPr id="57" name="Text Placeholder 16">
            <a:extLst>
              <a:ext uri="{FF2B5EF4-FFF2-40B4-BE49-F238E27FC236}">
                <a16:creationId xmlns:a16="http://schemas.microsoft.com/office/drawing/2014/main" id="{B99E3DC2-D51A-3A46-AF04-BCA8C8816B98}"/>
              </a:ext>
            </a:extLst>
          </p:cNvPr>
          <p:cNvSpPr txBox="1">
            <a:spLocks/>
          </p:cNvSpPr>
          <p:nvPr/>
        </p:nvSpPr>
        <p:spPr>
          <a:xfrm>
            <a:off x="3688131" y="4873343"/>
            <a:ext cx="179997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Anita and Me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021017" y="5455501"/>
            <a:ext cx="991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Microcosm</a:t>
            </a:r>
          </a:p>
        </p:txBody>
      </p:sp>
      <p:sp>
        <p:nvSpPr>
          <p:cNvPr id="93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5442216" y="1087674"/>
            <a:ext cx="148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Language Paper 2</a:t>
            </a:r>
          </a:p>
        </p:txBody>
      </p:sp>
      <p:sp>
        <p:nvSpPr>
          <p:cNvPr id="99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7453519" y="538181"/>
            <a:ext cx="14562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Spoken Language Assessment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047155" y="3479742"/>
            <a:ext cx="167379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Public Speaking Day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Public Speaking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Competition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14" t="13077" r="19914" b="11983"/>
          <a:stretch/>
        </p:blipFill>
        <p:spPr>
          <a:xfrm>
            <a:off x="9025083" y="3527837"/>
            <a:ext cx="352003" cy="438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 l="14787" t="22657" r="14541" b="23977"/>
          <a:stretch/>
        </p:blipFill>
        <p:spPr>
          <a:xfrm>
            <a:off x="6453789" y="3658465"/>
            <a:ext cx="502617" cy="285565"/>
          </a:xfrm>
          <a:prstGeom prst="rect">
            <a:avLst/>
          </a:prstGeom>
        </p:spPr>
      </p:pic>
      <p:sp>
        <p:nvSpPr>
          <p:cNvPr id="101" name="TextBox 100"/>
          <p:cNvSpPr txBox="1"/>
          <p:nvPr/>
        </p:nvSpPr>
        <p:spPr>
          <a:xfrm>
            <a:off x="8786807" y="3002881"/>
            <a:ext cx="1369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Creative Writing</a:t>
            </a:r>
          </a:p>
          <a:p>
            <a:pPr algn="ctr"/>
            <a:r>
              <a:rPr lang="en-GB" sz="1400" dirty="0"/>
              <a:t>- all skills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746314" y="1425402"/>
            <a:ext cx="1090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Information </a:t>
            </a:r>
          </a:p>
          <a:p>
            <a:pPr algn="ctr"/>
            <a:r>
              <a:rPr lang="en-GB" sz="1400" dirty="0"/>
              <a:t>Retrieval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219688" y="1954001"/>
            <a:ext cx="1510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Language Analysis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342446" y="2474795"/>
            <a:ext cx="144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Structural Impact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949834" y="2892250"/>
            <a:ext cx="1687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Evaluative Comment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06251" y="1158205"/>
            <a:ext cx="1115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Comparative</a:t>
            </a:r>
          </a:p>
          <a:p>
            <a:pPr algn="ctr"/>
            <a:r>
              <a:rPr lang="en-GB" sz="1400" dirty="0"/>
              <a:t>Analysis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762055" y="350497"/>
            <a:ext cx="115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Comparative </a:t>
            </a:r>
          </a:p>
          <a:p>
            <a:pPr algn="ctr"/>
            <a:r>
              <a:rPr lang="en-GB" sz="1400" dirty="0"/>
              <a:t>Structure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145215" y="4648225"/>
            <a:ext cx="817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Partition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462688" y="4306123"/>
            <a:ext cx="123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Magic Realism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779998" y="4482997"/>
            <a:ext cx="1553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Post-Colonial Texts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744470" y="5569418"/>
            <a:ext cx="579170" cy="1024217"/>
          </a:xfrm>
          <a:prstGeom prst="rect">
            <a:avLst/>
          </a:prstGeom>
        </p:spPr>
      </p:pic>
      <p:sp>
        <p:nvSpPr>
          <p:cNvPr id="52" name="Text Placeholder 16">
            <a:extLst>
              <a:ext uri="{FF2B5EF4-FFF2-40B4-BE49-F238E27FC236}">
                <a16:creationId xmlns:a16="http://schemas.microsoft.com/office/drawing/2014/main" id="{61ADC0EC-6490-1840-A8F8-59B4145953B7}"/>
              </a:ext>
            </a:extLst>
          </p:cNvPr>
          <p:cNvSpPr txBox="1">
            <a:spLocks/>
          </p:cNvSpPr>
          <p:nvPr/>
        </p:nvSpPr>
        <p:spPr>
          <a:xfrm>
            <a:off x="4324396" y="2511359"/>
            <a:ext cx="1406112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lang="en-US" sz="2400" b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</a:rPr>
              <a:t>Relationships Poetry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Unseen Poetry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A584B12-C5A1-480D-9F76-B4E506A5C04A}"/>
              </a:ext>
            </a:extLst>
          </p:cNvPr>
          <p:cNvSpPr txBox="1"/>
          <p:nvPr/>
        </p:nvSpPr>
        <p:spPr>
          <a:xfrm>
            <a:off x="8596406" y="400751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587310-55BF-4AFD-B693-E3BF480062C5}"/>
              </a:ext>
            </a:extLst>
          </p:cNvPr>
          <p:cNvSpPr txBox="1"/>
          <p:nvPr/>
        </p:nvSpPr>
        <p:spPr>
          <a:xfrm>
            <a:off x="5938116" y="563569"/>
            <a:ext cx="11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Constructing </a:t>
            </a:r>
          </a:p>
          <a:p>
            <a:pPr algn="ctr"/>
            <a:r>
              <a:rPr lang="en-GB" sz="1400" dirty="0"/>
              <a:t>Perspectives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BD27D3C-FBA5-4342-B0E6-530B82A4DDED}"/>
              </a:ext>
            </a:extLst>
          </p:cNvPr>
          <p:cNvSpPr txBox="1"/>
          <p:nvPr/>
        </p:nvSpPr>
        <p:spPr>
          <a:xfrm>
            <a:off x="8128880" y="1258089"/>
            <a:ext cx="9697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Distinction</a:t>
            </a:r>
          </a:p>
          <a:p>
            <a:pPr algn="ctr"/>
            <a:r>
              <a:rPr lang="en-GB" sz="1400" dirty="0"/>
              <a:t>Merit</a:t>
            </a:r>
          </a:p>
          <a:p>
            <a:pPr algn="ctr"/>
            <a:r>
              <a:rPr lang="en-GB" sz="1400" dirty="0"/>
              <a:t>Pass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2B9DDC6-3C91-4590-9EBA-275A3E2839D5}"/>
              </a:ext>
            </a:extLst>
          </p:cNvPr>
          <p:cNvSpPr txBox="1"/>
          <p:nvPr/>
        </p:nvSpPr>
        <p:spPr>
          <a:xfrm>
            <a:off x="8903945" y="850028"/>
            <a:ext cx="1242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Critical Theory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2BA48E-FEBD-4019-AE82-878219679B9F}"/>
              </a:ext>
            </a:extLst>
          </p:cNvPr>
          <p:cNvSpPr txBox="1"/>
          <p:nvPr/>
        </p:nvSpPr>
        <p:spPr>
          <a:xfrm>
            <a:off x="2318863" y="3027604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995293-9E47-4876-B929-CDF8B349E261}"/>
              </a:ext>
            </a:extLst>
          </p:cNvPr>
          <p:cNvSpPr txBox="1"/>
          <p:nvPr/>
        </p:nvSpPr>
        <p:spPr>
          <a:xfrm>
            <a:off x="10193970" y="5342372"/>
            <a:ext cx="10155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Introduce:</a:t>
            </a:r>
          </a:p>
          <a:p>
            <a:pPr algn="ctr"/>
            <a:r>
              <a:rPr lang="en-GB" sz="1400" dirty="0"/>
              <a:t>Thesis </a:t>
            </a:r>
          </a:p>
          <a:p>
            <a:pPr algn="ctr"/>
            <a:r>
              <a:rPr lang="en-GB" sz="1400" dirty="0"/>
              <a:t>Statements</a:t>
            </a:r>
          </a:p>
        </p:txBody>
      </p:sp>
      <p:sp>
        <p:nvSpPr>
          <p:cNvPr id="95" name="Title 1">
            <a:extLst>
              <a:ext uri="{FF2B5EF4-FFF2-40B4-BE49-F238E27FC236}">
                <a16:creationId xmlns:a16="http://schemas.microsoft.com/office/drawing/2014/main" id="{8E26100D-9FEF-444E-94F8-64D57FCE8D95}"/>
              </a:ext>
            </a:extLst>
          </p:cNvPr>
          <p:cNvSpPr txBox="1">
            <a:spLocks/>
          </p:cNvSpPr>
          <p:nvPr/>
        </p:nvSpPr>
        <p:spPr>
          <a:xfrm>
            <a:off x="8729370" y="6157515"/>
            <a:ext cx="3305993" cy="4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45720" tIns="18288" rIns="27432" bIns="1828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ct val="85000"/>
              </a:lnSpc>
              <a:spcBef>
                <a:spcPts val="200"/>
              </a:spcBef>
            </a:pPr>
            <a:r>
              <a:rPr lang="en-GB" sz="2800" b="1" dirty="0">
                <a:solidFill>
                  <a:srgbClr val="0070C0"/>
                </a:solidFill>
              </a:rPr>
              <a:t>Year 10 Learning Tree</a:t>
            </a:r>
          </a:p>
        </p:txBody>
      </p:sp>
    </p:spTree>
    <p:extLst>
      <p:ext uri="{BB962C8B-B14F-4D97-AF65-F5344CB8AC3E}">
        <p14:creationId xmlns:p14="http://schemas.microsoft.com/office/powerpoint/2010/main" val="185521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132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27</cp:revision>
  <dcterms:created xsi:type="dcterms:W3CDTF">2022-03-03T09:44:39Z</dcterms:created>
  <dcterms:modified xsi:type="dcterms:W3CDTF">2022-07-07T14:50:31Z</dcterms:modified>
</cp:coreProperties>
</file>