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295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5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43AE-DE43-4720-8281-E78D9A3E9043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C5AB-C3B3-410D-A4EE-7F9CBC859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499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43AE-DE43-4720-8281-E78D9A3E9043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C5AB-C3B3-410D-A4EE-7F9CBC859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702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43AE-DE43-4720-8281-E78D9A3E9043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C5AB-C3B3-410D-A4EE-7F9CBC859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620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43AE-DE43-4720-8281-E78D9A3E9043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C5AB-C3B3-410D-A4EE-7F9CBC859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386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50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43AE-DE43-4720-8281-E78D9A3E9043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C5AB-C3B3-410D-A4EE-7F9CBC859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134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43AE-DE43-4720-8281-E78D9A3E9043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C5AB-C3B3-410D-A4EE-7F9CBC859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697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4453469"/>
            <a:ext cx="2901255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4453469"/>
            <a:ext cx="2915543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43AE-DE43-4720-8281-E78D9A3E9043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C5AB-C3B3-410D-A4EE-7F9CBC859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074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43AE-DE43-4720-8281-E78D9A3E9043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C5AB-C3B3-410D-A4EE-7F9CBC859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756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43AE-DE43-4720-8281-E78D9A3E9043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C5AB-C3B3-410D-A4EE-7F9CBC859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10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43AE-DE43-4720-8281-E78D9A3E9043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C5AB-C3B3-410D-A4EE-7F9CBC859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592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43AE-DE43-4720-8281-E78D9A3E9043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C5AB-C3B3-410D-A4EE-7F9CBC859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124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3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43AE-DE43-4720-8281-E78D9A3E9043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3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3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BC5AB-C3B3-410D-A4EE-7F9CBC859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130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8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6.png"/><Relationship Id="rId5" Type="http://schemas.microsoft.com/office/2007/relationships/hdphoto" Target="../media/hdphoto2.wdp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microsoft.com/office/2007/relationships/hdphoto" Target="../media/hdphoto4.wdp"/><Relationship Id="rId1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792793" y="3491729"/>
            <a:ext cx="2127688" cy="1749704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41067" y="1673699"/>
            <a:ext cx="1964471" cy="1617799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6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artisticPencilGrayscale/>
                    </a14:imgEffect>
                    <a14:imgEffect>
                      <a14:brightnessContrast bright="40000"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832448" y="3795304"/>
            <a:ext cx="1969179" cy="1615580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8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artisticWatercolorSponge/>
                    </a14:imgEffect>
                    <a14:imgEffect>
                      <a14:saturation sat="66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41179" y="6732468"/>
            <a:ext cx="2127688" cy="1749704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10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artisticPencilSketch/>
                    </a14:imgEffect>
                    <a14:imgEffect>
                      <a14:saturation sat="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61826" y="5348033"/>
            <a:ext cx="2127688" cy="1749704"/>
          </a:xfrm>
          <a:prstGeom prst="rect">
            <a:avLst/>
          </a:prstGeom>
        </p:spPr>
      </p:pic>
      <p:sp>
        <p:nvSpPr>
          <p:cNvPr id="5" name="Freeform 6">
            <a:extLst>
              <a:ext uri="{FF2B5EF4-FFF2-40B4-BE49-F238E27FC236}">
                <a16:creationId xmlns:a16="http://schemas.microsoft.com/office/drawing/2014/main" id="{B690F8CB-3C73-AC4D-8E2B-AF4B84240C97}"/>
              </a:ext>
            </a:extLst>
          </p:cNvPr>
          <p:cNvSpPr>
            <a:spLocks/>
          </p:cNvSpPr>
          <p:nvPr/>
        </p:nvSpPr>
        <p:spPr bwMode="auto">
          <a:xfrm>
            <a:off x="2956404" y="11077575"/>
            <a:ext cx="1220310" cy="329231"/>
          </a:xfrm>
          <a:custGeom>
            <a:avLst/>
            <a:gdLst>
              <a:gd name="T0" fmla="*/ 2076 w 2692"/>
              <a:gd name="T1" fmla="*/ 4 h 616"/>
              <a:gd name="T2" fmla="*/ 616 w 2692"/>
              <a:gd name="T3" fmla="*/ 0 h 616"/>
              <a:gd name="T4" fmla="*/ 615 w 2692"/>
              <a:gd name="T5" fmla="*/ 32 h 616"/>
              <a:gd name="T6" fmla="*/ 609 w 2692"/>
              <a:gd name="T7" fmla="*/ 94 h 616"/>
              <a:gd name="T8" fmla="*/ 597 w 2692"/>
              <a:gd name="T9" fmla="*/ 154 h 616"/>
              <a:gd name="T10" fmla="*/ 579 w 2692"/>
              <a:gd name="T11" fmla="*/ 212 h 616"/>
              <a:gd name="T12" fmla="*/ 556 w 2692"/>
              <a:gd name="T13" fmla="*/ 267 h 616"/>
              <a:gd name="T14" fmla="*/ 526 w 2692"/>
              <a:gd name="T15" fmla="*/ 320 h 616"/>
              <a:gd name="T16" fmla="*/ 494 w 2692"/>
              <a:gd name="T17" fmla="*/ 369 h 616"/>
              <a:gd name="T18" fmla="*/ 456 w 2692"/>
              <a:gd name="T19" fmla="*/ 414 h 616"/>
              <a:gd name="T20" fmla="*/ 414 w 2692"/>
              <a:gd name="T21" fmla="*/ 456 h 616"/>
              <a:gd name="T22" fmla="*/ 368 w 2692"/>
              <a:gd name="T23" fmla="*/ 494 h 616"/>
              <a:gd name="T24" fmla="*/ 319 w 2692"/>
              <a:gd name="T25" fmla="*/ 527 h 616"/>
              <a:gd name="T26" fmla="*/ 266 w 2692"/>
              <a:gd name="T27" fmla="*/ 556 h 616"/>
              <a:gd name="T28" fmla="*/ 211 w 2692"/>
              <a:gd name="T29" fmla="*/ 579 h 616"/>
              <a:gd name="T30" fmla="*/ 153 w 2692"/>
              <a:gd name="T31" fmla="*/ 597 h 616"/>
              <a:gd name="T32" fmla="*/ 94 w 2692"/>
              <a:gd name="T33" fmla="*/ 610 h 616"/>
              <a:gd name="T34" fmla="*/ 31 w 2692"/>
              <a:gd name="T35" fmla="*/ 616 h 616"/>
              <a:gd name="T36" fmla="*/ 2692 w 2692"/>
              <a:gd name="T37" fmla="*/ 616 h 616"/>
              <a:gd name="T38" fmla="*/ 2660 w 2692"/>
              <a:gd name="T39" fmla="*/ 616 h 616"/>
              <a:gd name="T40" fmla="*/ 2598 w 2692"/>
              <a:gd name="T41" fmla="*/ 610 h 616"/>
              <a:gd name="T42" fmla="*/ 2538 w 2692"/>
              <a:gd name="T43" fmla="*/ 597 h 616"/>
              <a:gd name="T44" fmla="*/ 2480 w 2692"/>
              <a:gd name="T45" fmla="*/ 579 h 616"/>
              <a:gd name="T46" fmla="*/ 2424 w 2692"/>
              <a:gd name="T47" fmla="*/ 556 h 616"/>
              <a:gd name="T48" fmla="*/ 2372 w 2692"/>
              <a:gd name="T49" fmla="*/ 527 h 616"/>
              <a:gd name="T50" fmla="*/ 2323 w 2692"/>
              <a:gd name="T51" fmla="*/ 494 h 616"/>
              <a:gd name="T52" fmla="*/ 2278 w 2692"/>
              <a:gd name="T53" fmla="*/ 456 h 616"/>
              <a:gd name="T54" fmla="*/ 2235 w 2692"/>
              <a:gd name="T55" fmla="*/ 414 h 616"/>
              <a:gd name="T56" fmla="*/ 2198 w 2692"/>
              <a:gd name="T57" fmla="*/ 369 h 616"/>
              <a:gd name="T58" fmla="*/ 2164 w 2692"/>
              <a:gd name="T59" fmla="*/ 320 h 616"/>
              <a:gd name="T60" fmla="*/ 2136 w 2692"/>
              <a:gd name="T61" fmla="*/ 267 h 616"/>
              <a:gd name="T62" fmla="*/ 2113 w 2692"/>
              <a:gd name="T63" fmla="*/ 212 h 616"/>
              <a:gd name="T64" fmla="*/ 2095 w 2692"/>
              <a:gd name="T65" fmla="*/ 154 h 616"/>
              <a:gd name="T66" fmla="*/ 2082 w 2692"/>
              <a:gd name="T67" fmla="*/ 94 h 616"/>
              <a:gd name="T68" fmla="*/ 2076 w 2692"/>
              <a:gd name="T69" fmla="*/ 32 h 616"/>
              <a:gd name="T70" fmla="*/ 2076 w 2692"/>
              <a:gd name="T71" fmla="*/ 0 h 6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692" h="616">
                <a:moveTo>
                  <a:pt x="2076" y="0"/>
                </a:moveTo>
                <a:lnTo>
                  <a:pt x="2076" y="4"/>
                </a:lnTo>
                <a:lnTo>
                  <a:pt x="616" y="4"/>
                </a:lnTo>
                <a:lnTo>
                  <a:pt x="616" y="0"/>
                </a:lnTo>
                <a:lnTo>
                  <a:pt x="616" y="0"/>
                </a:lnTo>
                <a:lnTo>
                  <a:pt x="615" y="32"/>
                </a:lnTo>
                <a:lnTo>
                  <a:pt x="613" y="63"/>
                </a:lnTo>
                <a:lnTo>
                  <a:pt x="609" y="94"/>
                </a:lnTo>
                <a:lnTo>
                  <a:pt x="604" y="125"/>
                </a:lnTo>
                <a:lnTo>
                  <a:pt x="597" y="154"/>
                </a:lnTo>
                <a:lnTo>
                  <a:pt x="588" y="184"/>
                </a:lnTo>
                <a:lnTo>
                  <a:pt x="579" y="212"/>
                </a:lnTo>
                <a:lnTo>
                  <a:pt x="567" y="240"/>
                </a:lnTo>
                <a:lnTo>
                  <a:pt x="556" y="267"/>
                </a:lnTo>
                <a:lnTo>
                  <a:pt x="542" y="294"/>
                </a:lnTo>
                <a:lnTo>
                  <a:pt x="526" y="320"/>
                </a:lnTo>
                <a:lnTo>
                  <a:pt x="511" y="345"/>
                </a:lnTo>
                <a:lnTo>
                  <a:pt x="494" y="369"/>
                </a:lnTo>
                <a:lnTo>
                  <a:pt x="475" y="392"/>
                </a:lnTo>
                <a:lnTo>
                  <a:pt x="456" y="414"/>
                </a:lnTo>
                <a:lnTo>
                  <a:pt x="435" y="436"/>
                </a:lnTo>
                <a:lnTo>
                  <a:pt x="414" y="456"/>
                </a:lnTo>
                <a:lnTo>
                  <a:pt x="391" y="476"/>
                </a:lnTo>
                <a:lnTo>
                  <a:pt x="368" y="494"/>
                </a:lnTo>
                <a:lnTo>
                  <a:pt x="345" y="512"/>
                </a:lnTo>
                <a:lnTo>
                  <a:pt x="319" y="527"/>
                </a:lnTo>
                <a:lnTo>
                  <a:pt x="293" y="543"/>
                </a:lnTo>
                <a:lnTo>
                  <a:pt x="266" y="556"/>
                </a:lnTo>
                <a:lnTo>
                  <a:pt x="239" y="568"/>
                </a:lnTo>
                <a:lnTo>
                  <a:pt x="211" y="579"/>
                </a:lnTo>
                <a:lnTo>
                  <a:pt x="183" y="589"/>
                </a:lnTo>
                <a:lnTo>
                  <a:pt x="153" y="597"/>
                </a:lnTo>
                <a:lnTo>
                  <a:pt x="124" y="604"/>
                </a:lnTo>
                <a:lnTo>
                  <a:pt x="94" y="610"/>
                </a:lnTo>
                <a:lnTo>
                  <a:pt x="63" y="613"/>
                </a:lnTo>
                <a:lnTo>
                  <a:pt x="31" y="616"/>
                </a:lnTo>
                <a:lnTo>
                  <a:pt x="0" y="616"/>
                </a:lnTo>
                <a:lnTo>
                  <a:pt x="2692" y="616"/>
                </a:lnTo>
                <a:lnTo>
                  <a:pt x="2692" y="616"/>
                </a:lnTo>
                <a:lnTo>
                  <a:pt x="2660" y="616"/>
                </a:lnTo>
                <a:lnTo>
                  <a:pt x="2629" y="613"/>
                </a:lnTo>
                <a:lnTo>
                  <a:pt x="2598" y="610"/>
                </a:lnTo>
                <a:lnTo>
                  <a:pt x="2567" y="604"/>
                </a:lnTo>
                <a:lnTo>
                  <a:pt x="2538" y="597"/>
                </a:lnTo>
                <a:lnTo>
                  <a:pt x="2508" y="589"/>
                </a:lnTo>
                <a:lnTo>
                  <a:pt x="2480" y="579"/>
                </a:lnTo>
                <a:lnTo>
                  <a:pt x="2451" y="568"/>
                </a:lnTo>
                <a:lnTo>
                  <a:pt x="2424" y="556"/>
                </a:lnTo>
                <a:lnTo>
                  <a:pt x="2399" y="543"/>
                </a:lnTo>
                <a:lnTo>
                  <a:pt x="2372" y="527"/>
                </a:lnTo>
                <a:lnTo>
                  <a:pt x="2347" y="512"/>
                </a:lnTo>
                <a:lnTo>
                  <a:pt x="2323" y="494"/>
                </a:lnTo>
                <a:lnTo>
                  <a:pt x="2300" y="476"/>
                </a:lnTo>
                <a:lnTo>
                  <a:pt x="2278" y="456"/>
                </a:lnTo>
                <a:lnTo>
                  <a:pt x="2256" y="436"/>
                </a:lnTo>
                <a:lnTo>
                  <a:pt x="2235" y="414"/>
                </a:lnTo>
                <a:lnTo>
                  <a:pt x="2216" y="392"/>
                </a:lnTo>
                <a:lnTo>
                  <a:pt x="2198" y="369"/>
                </a:lnTo>
                <a:lnTo>
                  <a:pt x="2181" y="345"/>
                </a:lnTo>
                <a:lnTo>
                  <a:pt x="2164" y="320"/>
                </a:lnTo>
                <a:lnTo>
                  <a:pt x="2150" y="294"/>
                </a:lnTo>
                <a:lnTo>
                  <a:pt x="2136" y="267"/>
                </a:lnTo>
                <a:lnTo>
                  <a:pt x="2123" y="240"/>
                </a:lnTo>
                <a:lnTo>
                  <a:pt x="2113" y="212"/>
                </a:lnTo>
                <a:lnTo>
                  <a:pt x="2103" y="184"/>
                </a:lnTo>
                <a:lnTo>
                  <a:pt x="2095" y="154"/>
                </a:lnTo>
                <a:lnTo>
                  <a:pt x="2088" y="125"/>
                </a:lnTo>
                <a:lnTo>
                  <a:pt x="2082" y="94"/>
                </a:lnTo>
                <a:lnTo>
                  <a:pt x="2078" y="63"/>
                </a:lnTo>
                <a:lnTo>
                  <a:pt x="2076" y="32"/>
                </a:lnTo>
                <a:lnTo>
                  <a:pt x="2076" y="0"/>
                </a:lnTo>
                <a:lnTo>
                  <a:pt x="2076" y="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bg1"/>
            </a:solidFill>
          </a:ln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Trapezoid 3"/>
          <p:cNvSpPr/>
          <p:nvPr/>
        </p:nvSpPr>
        <p:spPr>
          <a:xfrm>
            <a:off x="3207993" y="4199640"/>
            <a:ext cx="726088" cy="7069011"/>
          </a:xfrm>
          <a:prstGeom prst="trapezoid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Elbow Connector 12">
            <a:extLst>
              <a:ext uri="{FF2B5EF4-FFF2-40B4-BE49-F238E27FC236}">
                <a16:creationId xmlns:a16="http://schemas.microsoft.com/office/drawing/2014/main" id="{CC21B4BC-9DB1-FB4C-9C05-89636F8E01BE}"/>
              </a:ext>
            </a:extLst>
          </p:cNvPr>
          <p:cNvCxnSpPr>
            <a:cxnSpLocks/>
          </p:cNvCxnSpPr>
          <p:nvPr/>
        </p:nvCxnSpPr>
        <p:spPr bwMode="auto">
          <a:xfrm>
            <a:off x="1888072" y="8996159"/>
            <a:ext cx="1010374" cy="487353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rapezoid 7"/>
          <p:cNvSpPr/>
          <p:nvPr/>
        </p:nvSpPr>
        <p:spPr>
          <a:xfrm rot="18796497">
            <a:off x="2871344" y="9305735"/>
            <a:ext cx="431287" cy="887388"/>
          </a:xfrm>
          <a:prstGeom prst="trapezoid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9" name="Trapezoid 8"/>
          <p:cNvSpPr/>
          <p:nvPr/>
        </p:nvSpPr>
        <p:spPr>
          <a:xfrm rot="18126797">
            <a:off x="2961082" y="4786057"/>
            <a:ext cx="431287" cy="887388"/>
          </a:xfrm>
          <a:prstGeom prst="trapezoid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1" name="Trapezoid 10"/>
          <p:cNvSpPr/>
          <p:nvPr/>
        </p:nvSpPr>
        <p:spPr>
          <a:xfrm>
            <a:off x="3385660" y="3296002"/>
            <a:ext cx="367233" cy="917009"/>
          </a:xfrm>
          <a:prstGeom prst="trapezoid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Trapezoid 11"/>
          <p:cNvSpPr/>
          <p:nvPr/>
        </p:nvSpPr>
        <p:spPr>
          <a:xfrm rot="3242860">
            <a:off x="3715251" y="7210172"/>
            <a:ext cx="431287" cy="887388"/>
          </a:xfrm>
          <a:prstGeom prst="trapezoid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14" name="Elbow Connector 12">
            <a:extLst>
              <a:ext uri="{FF2B5EF4-FFF2-40B4-BE49-F238E27FC236}">
                <a16:creationId xmlns:a16="http://schemas.microsoft.com/office/drawing/2014/main" id="{CC21B4BC-9DB1-FB4C-9C05-89636F8E01BE}"/>
              </a:ext>
            </a:extLst>
          </p:cNvPr>
          <p:cNvCxnSpPr>
            <a:cxnSpLocks/>
          </p:cNvCxnSpPr>
          <p:nvPr/>
        </p:nvCxnSpPr>
        <p:spPr bwMode="auto">
          <a:xfrm>
            <a:off x="2343169" y="8916393"/>
            <a:ext cx="843906" cy="771794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Elbow Connector 12">
            <a:extLst>
              <a:ext uri="{FF2B5EF4-FFF2-40B4-BE49-F238E27FC236}">
                <a16:creationId xmlns:a16="http://schemas.microsoft.com/office/drawing/2014/main" id="{CC21B4BC-9DB1-FB4C-9C05-89636F8E01BE}"/>
              </a:ext>
            </a:extLst>
          </p:cNvPr>
          <p:cNvCxnSpPr>
            <a:cxnSpLocks/>
          </p:cNvCxnSpPr>
          <p:nvPr/>
        </p:nvCxnSpPr>
        <p:spPr bwMode="auto">
          <a:xfrm flipV="1">
            <a:off x="4106906" y="7191596"/>
            <a:ext cx="1102072" cy="234216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Elbow Connector 12">
            <a:extLst>
              <a:ext uri="{FF2B5EF4-FFF2-40B4-BE49-F238E27FC236}">
                <a16:creationId xmlns:a16="http://schemas.microsoft.com/office/drawing/2014/main" id="{CC21B4BC-9DB1-FB4C-9C05-89636F8E01BE}"/>
              </a:ext>
            </a:extLst>
          </p:cNvPr>
          <p:cNvCxnSpPr>
            <a:cxnSpLocks/>
          </p:cNvCxnSpPr>
          <p:nvPr/>
        </p:nvCxnSpPr>
        <p:spPr bwMode="auto">
          <a:xfrm flipV="1">
            <a:off x="4235618" y="6812366"/>
            <a:ext cx="582625" cy="53805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Elbow Connector 12">
            <a:extLst>
              <a:ext uri="{FF2B5EF4-FFF2-40B4-BE49-F238E27FC236}">
                <a16:creationId xmlns:a16="http://schemas.microsoft.com/office/drawing/2014/main" id="{CC21B4BC-9DB1-FB4C-9C05-89636F8E01BE}"/>
              </a:ext>
            </a:extLst>
          </p:cNvPr>
          <p:cNvCxnSpPr>
            <a:cxnSpLocks/>
          </p:cNvCxnSpPr>
          <p:nvPr/>
        </p:nvCxnSpPr>
        <p:spPr bwMode="auto">
          <a:xfrm>
            <a:off x="2207991" y="4599929"/>
            <a:ext cx="652525" cy="371091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Elbow Connector 12">
            <a:extLst>
              <a:ext uri="{FF2B5EF4-FFF2-40B4-BE49-F238E27FC236}">
                <a16:creationId xmlns:a16="http://schemas.microsoft.com/office/drawing/2014/main" id="{CC21B4BC-9DB1-FB4C-9C05-89636F8E01BE}"/>
              </a:ext>
            </a:extLst>
          </p:cNvPr>
          <p:cNvCxnSpPr>
            <a:cxnSpLocks/>
          </p:cNvCxnSpPr>
          <p:nvPr/>
        </p:nvCxnSpPr>
        <p:spPr bwMode="auto">
          <a:xfrm flipV="1">
            <a:off x="2147468" y="5050785"/>
            <a:ext cx="724530" cy="174463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Elbow Connector 12">
            <a:extLst>
              <a:ext uri="{FF2B5EF4-FFF2-40B4-BE49-F238E27FC236}">
                <a16:creationId xmlns:a16="http://schemas.microsoft.com/office/drawing/2014/main" id="{CC21B4BC-9DB1-FB4C-9C05-89636F8E01BE}"/>
              </a:ext>
            </a:extLst>
          </p:cNvPr>
          <p:cNvCxnSpPr>
            <a:cxnSpLocks/>
          </p:cNvCxnSpPr>
          <p:nvPr/>
        </p:nvCxnSpPr>
        <p:spPr bwMode="auto">
          <a:xfrm flipV="1">
            <a:off x="3511763" y="2935248"/>
            <a:ext cx="595141" cy="528807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Elbow Connector 12">
            <a:extLst>
              <a:ext uri="{FF2B5EF4-FFF2-40B4-BE49-F238E27FC236}">
                <a16:creationId xmlns:a16="http://schemas.microsoft.com/office/drawing/2014/main" id="{CC21B4BC-9DB1-FB4C-9C05-89636F8E01BE}"/>
              </a:ext>
            </a:extLst>
          </p:cNvPr>
          <p:cNvCxnSpPr>
            <a:cxnSpLocks/>
          </p:cNvCxnSpPr>
          <p:nvPr/>
        </p:nvCxnSpPr>
        <p:spPr bwMode="auto">
          <a:xfrm rot="16200000" flipH="1">
            <a:off x="2897100" y="2889974"/>
            <a:ext cx="753307" cy="506327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47" name="Picture 46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373861" y="1807331"/>
            <a:ext cx="2125401" cy="1750330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466559" y="605462"/>
            <a:ext cx="2351684" cy="1936679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20520188">
            <a:off x="766482" y="3523838"/>
            <a:ext cx="2284111" cy="1881032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14">
            <a:clrChange>
              <a:clrFrom>
                <a:srgbClr val="CACACA"/>
              </a:clrFrom>
              <a:clrTo>
                <a:srgbClr val="CACACA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400001" flipV="1">
            <a:off x="3856763" y="5196951"/>
            <a:ext cx="2552639" cy="2102173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88322" y="7572211"/>
            <a:ext cx="2168082" cy="1785479"/>
          </a:xfrm>
          <a:prstGeom prst="rect">
            <a:avLst/>
          </a:prstGeom>
        </p:spPr>
      </p:pic>
      <p:sp>
        <p:nvSpPr>
          <p:cNvPr id="61" name="TextBox 60"/>
          <p:cNvSpPr txBox="1"/>
          <p:nvPr/>
        </p:nvSpPr>
        <p:spPr>
          <a:xfrm>
            <a:off x="1100226" y="7931115"/>
            <a:ext cx="16293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b="1" dirty="0"/>
              <a:t>Y7 World </a:t>
            </a:r>
          </a:p>
          <a:p>
            <a:pPr algn="ctr"/>
            <a:r>
              <a:rPr lang="en-GB" sz="2800" b="1" dirty="0"/>
              <a:t>Poetry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915034" y="5589001"/>
            <a:ext cx="24723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Y8</a:t>
            </a:r>
          </a:p>
          <a:p>
            <a:pPr algn="ctr"/>
            <a:r>
              <a:rPr lang="en-GB" sz="2800" b="1" dirty="0"/>
              <a:t>The Romantic Poets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940337" y="3660091"/>
            <a:ext cx="18633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Y9</a:t>
            </a:r>
          </a:p>
          <a:p>
            <a:pPr algn="ctr"/>
            <a:r>
              <a:rPr lang="en-GB" sz="3200" b="1" dirty="0"/>
              <a:t>Conflict Poetry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393259" y="754344"/>
            <a:ext cx="27569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KS4</a:t>
            </a:r>
          </a:p>
          <a:p>
            <a:pPr algn="ctr"/>
            <a:r>
              <a:rPr lang="en-GB" sz="3600" b="1" dirty="0"/>
              <a:t>Love and Relationships Poetry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5026" y="8928439"/>
            <a:ext cx="19555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Develop understanding </a:t>
            </a:r>
          </a:p>
          <a:p>
            <a:pPr algn="ctr"/>
            <a:r>
              <a:rPr lang="en-GB" sz="1400" b="1" dirty="0"/>
              <a:t>of the term culture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6104" y="9468551"/>
            <a:ext cx="169206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The role of </a:t>
            </a:r>
          </a:p>
          <a:p>
            <a:pPr algn="ctr"/>
            <a:r>
              <a:rPr lang="en-GB" sz="1400" b="1" dirty="0"/>
              <a:t>life experience </a:t>
            </a:r>
          </a:p>
          <a:p>
            <a:pPr algn="ctr"/>
            <a:r>
              <a:rPr lang="en-GB" sz="1400" b="1" dirty="0"/>
              <a:t>in producing poetry</a:t>
            </a:r>
            <a:r>
              <a:rPr lang="en-GB" sz="1400" dirty="0"/>
              <a:t>.</a:t>
            </a:r>
          </a:p>
          <a:p>
            <a:pPr algn="ctr"/>
            <a:endParaRPr lang="en-GB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-28964" y="10260930"/>
            <a:ext cx="17160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0070C0"/>
                </a:solidFill>
              </a:rPr>
              <a:t>Exploring </a:t>
            </a:r>
          </a:p>
          <a:p>
            <a:pPr algn="ctr"/>
            <a:r>
              <a:rPr lang="en-GB" sz="1600" b="1" dirty="0">
                <a:solidFill>
                  <a:srgbClr val="0070C0"/>
                </a:solidFill>
              </a:rPr>
              <a:t>Techniques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03569" y="10213512"/>
            <a:ext cx="146431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Next steps with 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Word Explosions 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and TEAC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7405" y="10957421"/>
            <a:ext cx="3173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/>
              <a:t>Creative writing skills – image based description</a:t>
            </a:r>
          </a:p>
          <a:p>
            <a:pPr algn="ctr"/>
            <a:r>
              <a:rPr lang="en-GB" sz="1200" dirty="0"/>
              <a:t>and own poetry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6049" y="11452331"/>
            <a:ext cx="2880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Collaborative learning – </a:t>
            </a:r>
            <a:r>
              <a:rPr lang="en-GB" sz="1400" b="1" dirty="0">
                <a:solidFill>
                  <a:srgbClr val="0070C0"/>
                </a:solidFill>
              </a:rPr>
              <a:t>language</a:t>
            </a:r>
            <a:r>
              <a:rPr lang="en-GB" sz="1200" b="1" dirty="0">
                <a:solidFill>
                  <a:srgbClr val="0070C0"/>
                </a:solidFill>
              </a:rPr>
              <a:t>, </a:t>
            </a:r>
            <a:r>
              <a:rPr lang="en-GB" sz="1400" b="1" dirty="0">
                <a:solidFill>
                  <a:srgbClr val="0070C0"/>
                </a:solidFill>
              </a:rPr>
              <a:t>structure</a:t>
            </a:r>
            <a:r>
              <a:rPr lang="en-GB" sz="1200" b="1" dirty="0">
                <a:solidFill>
                  <a:srgbClr val="0070C0"/>
                </a:solidFill>
              </a:rPr>
              <a:t> </a:t>
            </a:r>
            <a:r>
              <a:rPr lang="en-GB" sz="1200" dirty="0"/>
              <a:t>and </a:t>
            </a:r>
            <a:r>
              <a:rPr lang="en-GB" sz="1400" b="1" dirty="0">
                <a:solidFill>
                  <a:srgbClr val="0070C0"/>
                </a:solidFill>
              </a:rPr>
              <a:t>contextual</a:t>
            </a:r>
            <a:r>
              <a:rPr lang="en-GB" sz="1200" dirty="0"/>
              <a:t> factors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67122" y="7406399"/>
            <a:ext cx="26612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Understanding links between poets, their beliefs and the societal, historical, social and religious context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042339" y="8360144"/>
            <a:ext cx="2725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Developing Word Explosions and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TEAC – linking securely to context.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114271" y="8866434"/>
            <a:ext cx="2826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70C0"/>
                </a:solidFill>
              </a:rPr>
              <a:t>Understanding of writers’ methods </a:t>
            </a:r>
          </a:p>
          <a:p>
            <a:pPr algn="ctr"/>
            <a:r>
              <a:rPr lang="en-GB" sz="1400" b="1" dirty="0">
                <a:solidFill>
                  <a:srgbClr val="0070C0"/>
                </a:solidFill>
              </a:rPr>
              <a:t>and their impact on texts.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5403" y="319467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2038318" y="151443"/>
            <a:ext cx="34101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400" b="1" dirty="0">
                <a:solidFill>
                  <a:srgbClr val="FF0000"/>
                </a:solidFill>
              </a:rPr>
              <a:t>Skilful comparative analysis using TEALEAC.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4553" y="458131"/>
            <a:ext cx="35918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Developed understanding of poets’ intentions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33350" y="885690"/>
            <a:ext cx="23710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70C0"/>
                </a:solidFill>
              </a:rPr>
              <a:t>Explore and develop insights into:</a:t>
            </a:r>
          </a:p>
          <a:p>
            <a:pPr algn="ctr"/>
            <a:r>
              <a:rPr lang="en-GB" sz="1400" b="1" dirty="0">
                <a:solidFill>
                  <a:srgbClr val="0070C0"/>
                </a:solidFill>
              </a:rPr>
              <a:t>Themes, structure, language techniques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752293" y="507548"/>
            <a:ext cx="17311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</a:rPr>
              <a:t>Full essay responses.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015864" y="2247961"/>
            <a:ext cx="19075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Poetry as a medium to capture the </a:t>
            </a:r>
          </a:p>
          <a:p>
            <a:pPr algn="ctr"/>
            <a:r>
              <a:rPr lang="en-GB" sz="1200" b="1" dirty="0"/>
              <a:t>wide spectrum of emotions related to love and relationships.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88384" y="935035"/>
            <a:ext cx="19907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Consistently meaningful reflection 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and self-assessment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-3498574" y="306478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5B30AAC-206A-4EFC-A759-58D13212EB87}"/>
              </a:ext>
            </a:extLst>
          </p:cNvPr>
          <p:cNvSpPr txBox="1"/>
          <p:nvPr/>
        </p:nvSpPr>
        <p:spPr>
          <a:xfrm>
            <a:off x="5620582" y="4737745"/>
            <a:ext cx="11918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Poetry as a critical </a:t>
            </a:r>
          </a:p>
          <a:p>
            <a:pPr algn="ctr"/>
            <a:r>
              <a:rPr lang="en-GB" sz="1400" b="1" dirty="0"/>
              <a:t>and social voice.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37094C8-0E03-4003-AD41-95A45CC08946}"/>
              </a:ext>
            </a:extLst>
          </p:cNvPr>
          <p:cNvSpPr txBox="1"/>
          <p:nvPr/>
        </p:nvSpPr>
        <p:spPr>
          <a:xfrm>
            <a:off x="-119250" y="3778280"/>
            <a:ext cx="11918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Poetry as an emotional outlet for trauma.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C9E554D-3346-4D62-9688-E5B038899121}"/>
              </a:ext>
            </a:extLst>
          </p:cNvPr>
          <p:cNvSpPr txBox="1"/>
          <p:nvPr/>
        </p:nvSpPr>
        <p:spPr>
          <a:xfrm>
            <a:off x="-70769" y="5319469"/>
            <a:ext cx="16392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Word Explosions and TEAC 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–  monitoring pace and depth.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B49389C-9128-417A-973F-50F138138E67}"/>
              </a:ext>
            </a:extLst>
          </p:cNvPr>
          <p:cNvSpPr txBox="1"/>
          <p:nvPr/>
        </p:nvSpPr>
        <p:spPr>
          <a:xfrm>
            <a:off x="-47474" y="2958860"/>
            <a:ext cx="23156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70C0"/>
                </a:solidFill>
              </a:rPr>
              <a:t>Actively commenting on the </a:t>
            </a:r>
          </a:p>
          <a:p>
            <a:pPr algn="ctr"/>
            <a:r>
              <a:rPr lang="en-GB" sz="1400" b="1" dirty="0">
                <a:solidFill>
                  <a:srgbClr val="0070C0"/>
                </a:solidFill>
              </a:rPr>
              <a:t>impact of writer’s choices.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6410794-FC62-4047-9250-0059DA2E6720}"/>
              </a:ext>
            </a:extLst>
          </p:cNvPr>
          <p:cNvSpPr txBox="1"/>
          <p:nvPr/>
        </p:nvSpPr>
        <p:spPr>
          <a:xfrm>
            <a:off x="1343090" y="5381696"/>
            <a:ext cx="16392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Comparative Analysis Skills.</a:t>
            </a:r>
          </a:p>
        </p:txBody>
      </p:sp>
    </p:spTree>
    <p:extLst>
      <p:ext uri="{BB962C8B-B14F-4D97-AF65-F5344CB8AC3E}">
        <p14:creationId xmlns:p14="http://schemas.microsoft.com/office/powerpoint/2010/main" val="4195437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605</TotalTime>
  <Words>186</Words>
  <Application>Microsoft Office PowerPoint</Application>
  <PresentationFormat>Widescreen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The Priory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Evans</dc:creator>
  <cp:lastModifiedBy>Peter Stacey</cp:lastModifiedBy>
  <cp:revision>28</cp:revision>
  <dcterms:created xsi:type="dcterms:W3CDTF">2022-03-04T09:42:52Z</dcterms:created>
  <dcterms:modified xsi:type="dcterms:W3CDTF">2022-09-08T13:49:57Z</dcterms:modified>
</cp:coreProperties>
</file>