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1" autoAdjust="0"/>
    <p:restoredTop sz="94660"/>
  </p:normalViewPr>
  <p:slideViewPr>
    <p:cSldViewPr snapToGrid="0">
      <p:cViewPr varScale="1">
        <p:scale>
          <a:sx n="86" d="100"/>
          <a:sy n="86" d="100"/>
        </p:scale>
        <p:origin x="69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8EDD-144C-4CE8-A5C1-E3383AAE589A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E636-F5CC-49CC-9572-4D8A551F1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62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8EDD-144C-4CE8-A5C1-E3383AAE589A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E636-F5CC-49CC-9572-4D8A551F1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67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8EDD-144C-4CE8-A5C1-E3383AAE589A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E636-F5CC-49CC-9572-4D8A551F1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34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8EDD-144C-4CE8-A5C1-E3383AAE589A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E636-F5CC-49CC-9572-4D8A551F1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64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8EDD-144C-4CE8-A5C1-E3383AAE589A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E636-F5CC-49CC-9572-4D8A551F1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2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8EDD-144C-4CE8-A5C1-E3383AAE589A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E636-F5CC-49CC-9572-4D8A551F1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91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8EDD-144C-4CE8-A5C1-E3383AAE589A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E636-F5CC-49CC-9572-4D8A551F1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41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8EDD-144C-4CE8-A5C1-E3383AAE589A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E636-F5CC-49CC-9572-4D8A551F1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56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8EDD-144C-4CE8-A5C1-E3383AAE589A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E636-F5CC-49CC-9572-4D8A551F1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67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8EDD-144C-4CE8-A5C1-E3383AAE589A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E636-F5CC-49CC-9572-4D8A551F1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61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8EDD-144C-4CE8-A5C1-E3383AAE589A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AE636-F5CC-49CC-9572-4D8A551F1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86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58EDD-144C-4CE8-A5C1-E3383AAE589A}" type="datetimeFigureOut">
              <a:rPr lang="en-GB" smtClean="0"/>
              <a:t>07/07/2022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AE636-F5CC-49CC-9572-4D8A551F1A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67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C15D7372-204D-244C-AE20-13C0C616913D}"/>
              </a:ext>
            </a:extLst>
          </p:cNvPr>
          <p:cNvGrpSpPr/>
          <p:nvPr/>
        </p:nvGrpSpPr>
        <p:grpSpPr>
          <a:xfrm>
            <a:off x="5488088" y="1872384"/>
            <a:ext cx="4005302" cy="3878149"/>
            <a:chOff x="2133600" y="914400"/>
            <a:chExt cx="4800600" cy="464820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8F3A33D-4427-F740-882A-2287D2C2E03A}"/>
                </a:ext>
              </a:extLst>
            </p:cNvPr>
            <p:cNvSpPr/>
            <p:nvPr/>
          </p:nvSpPr>
          <p:spPr bwMode="auto">
            <a:xfrm>
              <a:off x="3733800" y="1600200"/>
              <a:ext cx="2133600" cy="2133600"/>
            </a:xfrm>
            <a:prstGeom prst="ellipse">
              <a:avLst/>
            </a:prstGeom>
            <a:solidFill>
              <a:schemeClr val="accent3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E152306-EB00-E241-B70A-4AA581A8850A}"/>
                </a:ext>
              </a:extLst>
            </p:cNvPr>
            <p:cNvSpPr/>
            <p:nvPr/>
          </p:nvSpPr>
          <p:spPr bwMode="auto">
            <a:xfrm>
              <a:off x="4800600" y="3276600"/>
              <a:ext cx="2133600" cy="2133600"/>
            </a:xfrm>
            <a:prstGeom prst="ellipse">
              <a:avLst/>
            </a:prstGeom>
            <a:solidFill>
              <a:schemeClr val="accent5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D8D2E04-E788-5143-9B3F-2AA643E73F3D}"/>
                </a:ext>
              </a:extLst>
            </p:cNvPr>
            <p:cNvSpPr/>
            <p:nvPr/>
          </p:nvSpPr>
          <p:spPr bwMode="auto">
            <a:xfrm>
              <a:off x="2514600" y="1676400"/>
              <a:ext cx="1371600" cy="1371600"/>
            </a:xfrm>
            <a:prstGeom prst="ellipse">
              <a:avLst/>
            </a:prstGeom>
            <a:solidFill>
              <a:schemeClr val="accent6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DB0F0F10-D7D8-1640-9A0C-9565AAB0FEFE}"/>
                </a:ext>
              </a:extLst>
            </p:cNvPr>
            <p:cNvSpPr/>
            <p:nvPr/>
          </p:nvSpPr>
          <p:spPr bwMode="auto">
            <a:xfrm>
              <a:off x="2133600" y="2971800"/>
              <a:ext cx="1066800" cy="1066800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7DF15DD-D0E7-5B4B-A4A4-9AFEE1F0D51D}"/>
                </a:ext>
              </a:extLst>
            </p:cNvPr>
            <p:cNvSpPr/>
            <p:nvPr/>
          </p:nvSpPr>
          <p:spPr bwMode="auto">
            <a:xfrm>
              <a:off x="2209800" y="3429000"/>
              <a:ext cx="2133600" cy="21336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E101BB6-2D44-AE47-B636-34B1D3A0968C}"/>
                </a:ext>
              </a:extLst>
            </p:cNvPr>
            <p:cNvSpPr/>
            <p:nvPr/>
          </p:nvSpPr>
          <p:spPr bwMode="auto">
            <a:xfrm>
              <a:off x="5562600" y="1905000"/>
              <a:ext cx="1066800" cy="1066800"/>
            </a:xfrm>
            <a:prstGeom prst="ellipse">
              <a:avLst/>
            </a:prstGeom>
            <a:solidFill>
              <a:schemeClr val="accent4"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37AEB84-A496-5C4C-B198-2DC87E4C7369}"/>
                </a:ext>
              </a:extLst>
            </p:cNvPr>
            <p:cNvSpPr/>
            <p:nvPr/>
          </p:nvSpPr>
          <p:spPr bwMode="auto">
            <a:xfrm>
              <a:off x="3733800" y="914400"/>
              <a:ext cx="1066800" cy="1066800"/>
            </a:xfrm>
            <a:prstGeom prst="ellipse">
              <a:avLst/>
            </a:prstGeom>
            <a:solidFill>
              <a:schemeClr val="accent6"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</p:grp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  <a:stCxn id="19" idx="6"/>
          </p:cNvCxnSpPr>
          <p:nvPr/>
        </p:nvCxnSpPr>
        <p:spPr bwMode="auto">
          <a:xfrm>
            <a:off x="5472427" y="5169804"/>
            <a:ext cx="1870540" cy="434339"/>
          </a:xfrm>
          <a:prstGeom prst="curvedConnector3">
            <a:avLst>
              <a:gd name="adj1" fmla="val 46982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5487250A-E54A-2C43-AD9C-AD66A266D97E}"/>
              </a:ext>
            </a:extLst>
          </p:cNvPr>
          <p:cNvSpPr/>
          <p:nvPr/>
        </p:nvSpPr>
        <p:spPr bwMode="auto">
          <a:xfrm>
            <a:off x="3672427" y="4269804"/>
            <a:ext cx="1800000" cy="1800000"/>
          </a:xfrm>
          <a:prstGeom prst="ellipse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+mn-lt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19CDF1E-1C86-FA4B-ABCE-DA00BA7A2A86}"/>
              </a:ext>
            </a:extLst>
          </p:cNvPr>
          <p:cNvSpPr/>
          <p:nvPr/>
        </p:nvSpPr>
        <p:spPr bwMode="auto">
          <a:xfrm>
            <a:off x="5279175" y="522373"/>
            <a:ext cx="1800000" cy="1800000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C61450C-EA2E-6B4F-844E-B306BBD10FF7}"/>
              </a:ext>
            </a:extLst>
          </p:cNvPr>
          <p:cNvSpPr/>
          <p:nvPr/>
        </p:nvSpPr>
        <p:spPr bwMode="auto">
          <a:xfrm>
            <a:off x="7264187" y="43649"/>
            <a:ext cx="1800000" cy="1800000"/>
          </a:xfrm>
          <a:prstGeom prst="ellipse">
            <a:avLst/>
          </a:prstGeom>
          <a:solidFill>
            <a:srgbClr val="C9E34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A4FCCCF-FDB1-1A42-852B-BC84435F4D69}"/>
              </a:ext>
            </a:extLst>
          </p:cNvPr>
          <p:cNvSpPr/>
          <p:nvPr/>
        </p:nvSpPr>
        <p:spPr bwMode="auto">
          <a:xfrm>
            <a:off x="9174895" y="3605682"/>
            <a:ext cx="1800000" cy="180000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B690F8CB-3C73-AC4D-8E2B-AF4B84240C97}"/>
              </a:ext>
            </a:extLst>
          </p:cNvPr>
          <p:cNvSpPr>
            <a:spLocks/>
          </p:cNvSpPr>
          <p:nvPr/>
        </p:nvSpPr>
        <p:spPr bwMode="auto">
          <a:xfrm>
            <a:off x="6484143" y="6314175"/>
            <a:ext cx="1680044" cy="392793"/>
          </a:xfrm>
          <a:custGeom>
            <a:avLst/>
            <a:gdLst>
              <a:gd name="T0" fmla="*/ 2076 w 2692"/>
              <a:gd name="T1" fmla="*/ 4 h 616"/>
              <a:gd name="T2" fmla="*/ 616 w 2692"/>
              <a:gd name="T3" fmla="*/ 0 h 616"/>
              <a:gd name="T4" fmla="*/ 615 w 2692"/>
              <a:gd name="T5" fmla="*/ 32 h 616"/>
              <a:gd name="T6" fmla="*/ 609 w 2692"/>
              <a:gd name="T7" fmla="*/ 94 h 616"/>
              <a:gd name="T8" fmla="*/ 597 w 2692"/>
              <a:gd name="T9" fmla="*/ 154 h 616"/>
              <a:gd name="T10" fmla="*/ 579 w 2692"/>
              <a:gd name="T11" fmla="*/ 212 h 616"/>
              <a:gd name="T12" fmla="*/ 556 w 2692"/>
              <a:gd name="T13" fmla="*/ 267 h 616"/>
              <a:gd name="T14" fmla="*/ 526 w 2692"/>
              <a:gd name="T15" fmla="*/ 320 h 616"/>
              <a:gd name="T16" fmla="*/ 494 w 2692"/>
              <a:gd name="T17" fmla="*/ 369 h 616"/>
              <a:gd name="T18" fmla="*/ 456 w 2692"/>
              <a:gd name="T19" fmla="*/ 414 h 616"/>
              <a:gd name="T20" fmla="*/ 414 w 2692"/>
              <a:gd name="T21" fmla="*/ 456 h 616"/>
              <a:gd name="T22" fmla="*/ 368 w 2692"/>
              <a:gd name="T23" fmla="*/ 494 h 616"/>
              <a:gd name="T24" fmla="*/ 319 w 2692"/>
              <a:gd name="T25" fmla="*/ 527 h 616"/>
              <a:gd name="T26" fmla="*/ 266 w 2692"/>
              <a:gd name="T27" fmla="*/ 556 h 616"/>
              <a:gd name="T28" fmla="*/ 211 w 2692"/>
              <a:gd name="T29" fmla="*/ 579 h 616"/>
              <a:gd name="T30" fmla="*/ 153 w 2692"/>
              <a:gd name="T31" fmla="*/ 597 h 616"/>
              <a:gd name="T32" fmla="*/ 94 w 2692"/>
              <a:gd name="T33" fmla="*/ 610 h 616"/>
              <a:gd name="T34" fmla="*/ 31 w 2692"/>
              <a:gd name="T35" fmla="*/ 616 h 616"/>
              <a:gd name="T36" fmla="*/ 2692 w 2692"/>
              <a:gd name="T37" fmla="*/ 616 h 616"/>
              <a:gd name="T38" fmla="*/ 2660 w 2692"/>
              <a:gd name="T39" fmla="*/ 616 h 616"/>
              <a:gd name="T40" fmla="*/ 2598 w 2692"/>
              <a:gd name="T41" fmla="*/ 610 h 616"/>
              <a:gd name="T42" fmla="*/ 2538 w 2692"/>
              <a:gd name="T43" fmla="*/ 597 h 616"/>
              <a:gd name="T44" fmla="*/ 2480 w 2692"/>
              <a:gd name="T45" fmla="*/ 579 h 616"/>
              <a:gd name="T46" fmla="*/ 2424 w 2692"/>
              <a:gd name="T47" fmla="*/ 556 h 616"/>
              <a:gd name="T48" fmla="*/ 2372 w 2692"/>
              <a:gd name="T49" fmla="*/ 527 h 616"/>
              <a:gd name="T50" fmla="*/ 2323 w 2692"/>
              <a:gd name="T51" fmla="*/ 494 h 616"/>
              <a:gd name="T52" fmla="*/ 2278 w 2692"/>
              <a:gd name="T53" fmla="*/ 456 h 616"/>
              <a:gd name="T54" fmla="*/ 2235 w 2692"/>
              <a:gd name="T55" fmla="*/ 414 h 616"/>
              <a:gd name="T56" fmla="*/ 2198 w 2692"/>
              <a:gd name="T57" fmla="*/ 369 h 616"/>
              <a:gd name="T58" fmla="*/ 2164 w 2692"/>
              <a:gd name="T59" fmla="*/ 320 h 616"/>
              <a:gd name="T60" fmla="*/ 2136 w 2692"/>
              <a:gd name="T61" fmla="*/ 267 h 616"/>
              <a:gd name="T62" fmla="*/ 2113 w 2692"/>
              <a:gd name="T63" fmla="*/ 212 h 616"/>
              <a:gd name="T64" fmla="*/ 2095 w 2692"/>
              <a:gd name="T65" fmla="*/ 154 h 616"/>
              <a:gd name="T66" fmla="*/ 2082 w 2692"/>
              <a:gd name="T67" fmla="*/ 94 h 616"/>
              <a:gd name="T68" fmla="*/ 2076 w 2692"/>
              <a:gd name="T69" fmla="*/ 32 h 616"/>
              <a:gd name="T70" fmla="*/ 2076 w 2692"/>
              <a:gd name="T71" fmla="*/ 0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692" h="616">
                <a:moveTo>
                  <a:pt x="2076" y="0"/>
                </a:moveTo>
                <a:lnTo>
                  <a:pt x="2076" y="4"/>
                </a:lnTo>
                <a:lnTo>
                  <a:pt x="616" y="4"/>
                </a:lnTo>
                <a:lnTo>
                  <a:pt x="616" y="0"/>
                </a:lnTo>
                <a:lnTo>
                  <a:pt x="616" y="0"/>
                </a:lnTo>
                <a:lnTo>
                  <a:pt x="615" y="32"/>
                </a:lnTo>
                <a:lnTo>
                  <a:pt x="613" y="63"/>
                </a:lnTo>
                <a:lnTo>
                  <a:pt x="609" y="94"/>
                </a:lnTo>
                <a:lnTo>
                  <a:pt x="604" y="125"/>
                </a:lnTo>
                <a:lnTo>
                  <a:pt x="597" y="154"/>
                </a:lnTo>
                <a:lnTo>
                  <a:pt x="588" y="184"/>
                </a:lnTo>
                <a:lnTo>
                  <a:pt x="579" y="212"/>
                </a:lnTo>
                <a:lnTo>
                  <a:pt x="567" y="240"/>
                </a:lnTo>
                <a:lnTo>
                  <a:pt x="556" y="267"/>
                </a:lnTo>
                <a:lnTo>
                  <a:pt x="542" y="294"/>
                </a:lnTo>
                <a:lnTo>
                  <a:pt x="526" y="320"/>
                </a:lnTo>
                <a:lnTo>
                  <a:pt x="511" y="345"/>
                </a:lnTo>
                <a:lnTo>
                  <a:pt x="494" y="369"/>
                </a:lnTo>
                <a:lnTo>
                  <a:pt x="475" y="392"/>
                </a:lnTo>
                <a:lnTo>
                  <a:pt x="456" y="414"/>
                </a:lnTo>
                <a:lnTo>
                  <a:pt x="435" y="436"/>
                </a:lnTo>
                <a:lnTo>
                  <a:pt x="414" y="456"/>
                </a:lnTo>
                <a:lnTo>
                  <a:pt x="391" y="476"/>
                </a:lnTo>
                <a:lnTo>
                  <a:pt x="368" y="494"/>
                </a:lnTo>
                <a:lnTo>
                  <a:pt x="345" y="512"/>
                </a:lnTo>
                <a:lnTo>
                  <a:pt x="319" y="527"/>
                </a:lnTo>
                <a:lnTo>
                  <a:pt x="293" y="543"/>
                </a:lnTo>
                <a:lnTo>
                  <a:pt x="266" y="556"/>
                </a:lnTo>
                <a:lnTo>
                  <a:pt x="239" y="568"/>
                </a:lnTo>
                <a:lnTo>
                  <a:pt x="211" y="579"/>
                </a:lnTo>
                <a:lnTo>
                  <a:pt x="183" y="589"/>
                </a:lnTo>
                <a:lnTo>
                  <a:pt x="153" y="597"/>
                </a:lnTo>
                <a:lnTo>
                  <a:pt x="124" y="604"/>
                </a:lnTo>
                <a:lnTo>
                  <a:pt x="94" y="610"/>
                </a:lnTo>
                <a:lnTo>
                  <a:pt x="63" y="613"/>
                </a:lnTo>
                <a:lnTo>
                  <a:pt x="31" y="616"/>
                </a:lnTo>
                <a:lnTo>
                  <a:pt x="0" y="616"/>
                </a:lnTo>
                <a:lnTo>
                  <a:pt x="2692" y="616"/>
                </a:lnTo>
                <a:lnTo>
                  <a:pt x="2692" y="616"/>
                </a:lnTo>
                <a:lnTo>
                  <a:pt x="2660" y="616"/>
                </a:lnTo>
                <a:lnTo>
                  <a:pt x="2629" y="613"/>
                </a:lnTo>
                <a:lnTo>
                  <a:pt x="2598" y="610"/>
                </a:lnTo>
                <a:lnTo>
                  <a:pt x="2567" y="604"/>
                </a:lnTo>
                <a:lnTo>
                  <a:pt x="2538" y="597"/>
                </a:lnTo>
                <a:lnTo>
                  <a:pt x="2508" y="589"/>
                </a:lnTo>
                <a:lnTo>
                  <a:pt x="2480" y="579"/>
                </a:lnTo>
                <a:lnTo>
                  <a:pt x="2451" y="568"/>
                </a:lnTo>
                <a:lnTo>
                  <a:pt x="2424" y="556"/>
                </a:lnTo>
                <a:lnTo>
                  <a:pt x="2399" y="543"/>
                </a:lnTo>
                <a:lnTo>
                  <a:pt x="2372" y="527"/>
                </a:lnTo>
                <a:lnTo>
                  <a:pt x="2347" y="512"/>
                </a:lnTo>
                <a:lnTo>
                  <a:pt x="2323" y="494"/>
                </a:lnTo>
                <a:lnTo>
                  <a:pt x="2300" y="476"/>
                </a:lnTo>
                <a:lnTo>
                  <a:pt x="2278" y="456"/>
                </a:lnTo>
                <a:lnTo>
                  <a:pt x="2256" y="436"/>
                </a:lnTo>
                <a:lnTo>
                  <a:pt x="2235" y="414"/>
                </a:lnTo>
                <a:lnTo>
                  <a:pt x="2216" y="392"/>
                </a:lnTo>
                <a:lnTo>
                  <a:pt x="2198" y="369"/>
                </a:lnTo>
                <a:lnTo>
                  <a:pt x="2181" y="345"/>
                </a:lnTo>
                <a:lnTo>
                  <a:pt x="2164" y="320"/>
                </a:lnTo>
                <a:lnTo>
                  <a:pt x="2150" y="294"/>
                </a:lnTo>
                <a:lnTo>
                  <a:pt x="2136" y="267"/>
                </a:lnTo>
                <a:lnTo>
                  <a:pt x="2123" y="240"/>
                </a:lnTo>
                <a:lnTo>
                  <a:pt x="2113" y="212"/>
                </a:lnTo>
                <a:lnTo>
                  <a:pt x="2103" y="184"/>
                </a:lnTo>
                <a:lnTo>
                  <a:pt x="2095" y="154"/>
                </a:lnTo>
                <a:lnTo>
                  <a:pt x="2088" y="125"/>
                </a:lnTo>
                <a:lnTo>
                  <a:pt x="2082" y="94"/>
                </a:lnTo>
                <a:lnTo>
                  <a:pt x="2078" y="63"/>
                </a:lnTo>
                <a:lnTo>
                  <a:pt x="2076" y="32"/>
                </a:lnTo>
                <a:lnTo>
                  <a:pt x="2076" y="0"/>
                </a:lnTo>
                <a:lnTo>
                  <a:pt x="2076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+mn-lt"/>
            </a:endParaRPr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5E93BED7-1092-3F44-B6D8-149F86101CC4}"/>
              </a:ext>
            </a:extLst>
          </p:cNvPr>
          <p:cNvCxnSpPr>
            <a:stCxn id="22" idx="4"/>
          </p:cNvCxnSpPr>
          <p:nvPr/>
        </p:nvCxnSpPr>
        <p:spPr bwMode="auto">
          <a:xfrm rot="5400000">
            <a:off x="6627876" y="2647862"/>
            <a:ext cx="2340525" cy="732098"/>
          </a:xfrm>
          <a:prstGeom prst="curvedConnector3">
            <a:avLst/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35AA603F-C4F2-4C46-A0E1-A150163FDCFF}"/>
              </a:ext>
            </a:extLst>
          </p:cNvPr>
          <p:cNvCxnSpPr/>
          <p:nvPr/>
        </p:nvCxnSpPr>
        <p:spPr bwMode="auto">
          <a:xfrm rot="16200000" flipH="1">
            <a:off x="5740861" y="2856392"/>
            <a:ext cx="1967999" cy="854325"/>
          </a:xfrm>
          <a:prstGeom prst="curvedConnector3">
            <a:avLst/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5487250A-E54A-2C43-AD9C-AD66A266D97E}"/>
              </a:ext>
            </a:extLst>
          </p:cNvPr>
          <p:cNvSpPr/>
          <p:nvPr/>
        </p:nvSpPr>
        <p:spPr bwMode="auto">
          <a:xfrm>
            <a:off x="1805684" y="5676347"/>
            <a:ext cx="972000" cy="972000"/>
          </a:xfrm>
          <a:prstGeom prst="ellipse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+mn-lt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A4FCCCF-FDB1-1A42-852B-BC84435F4D69}"/>
              </a:ext>
            </a:extLst>
          </p:cNvPr>
          <p:cNvSpPr/>
          <p:nvPr/>
        </p:nvSpPr>
        <p:spPr bwMode="auto">
          <a:xfrm>
            <a:off x="1805684" y="4564618"/>
            <a:ext cx="972000" cy="97200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17ACE2F-6065-9749-80C4-B354D9808D0C}"/>
              </a:ext>
            </a:extLst>
          </p:cNvPr>
          <p:cNvSpPr/>
          <p:nvPr/>
        </p:nvSpPr>
        <p:spPr bwMode="auto">
          <a:xfrm>
            <a:off x="1805684" y="3452887"/>
            <a:ext cx="972000" cy="972000"/>
          </a:xfrm>
          <a:prstGeom prst="ellipse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F362301-81AC-1749-8A81-29BA42D903AA}"/>
              </a:ext>
            </a:extLst>
          </p:cNvPr>
          <p:cNvSpPr/>
          <p:nvPr/>
        </p:nvSpPr>
        <p:spPr bwMode="auto">
          <a:xfrm>
            <a:off x="1805684" y="2341156"/>
            <a:ext cx="972000" cy="97200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C61450C-EA2E-6B4F-844E-B306BBD10FF7}"/>
              </a:ext>
            </a:extLst>
          </p:cNvPr>
          <p:cNvSpPr/>
          <p:nvPr/>
        </p:nvSpPr>
        <p:spPr bwMode="auto">
          <a:xfrm>
            <a:off x="1805684" y="117694"/>
            <a:ext cx="972000" cy="972000"/>
          </a:xfrm>
          <a:prstGeom prst="ellipse">
            <a:avLst/>
          </a:prstGeom>
          <a:solidFill>
            <a:srgbClr val="C9E34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59939" y="5760013"/>
            <a:ext cx="925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Autumn 1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52725" y="4660158"/>
            <a:ext cx="939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Autumn 2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921654" y="3560301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Spring 1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914441" y="2460444"/>
            <a:ext cx="816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Spring 2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19CDF1E-1C86-FA4B-ABCE-DA00BA7A2A86}"/>
              </a:ext>
            </a:extLst>
          </p:cNvPr>
          <p:cNvSpPr/>
          <p:nvPr/>
        </p:nvSpPr>
        <p:spPr bwMode="auto">
          <a:xfrm>
            <a:off x="1805684" y="1229425"/>
            <a:ext cx="972000" cy="972000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851122" y="1360587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Summer 1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843908" y="260730"/>
            <a:ext cx="957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Summer 2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52" name="Text Placeholder 16">
            <a:extLst>
              <a:ext uri="{FF2B5EF4-FFF2-40B4-BE49-F238E27FC236}">
                <a16:creationId xmlns:a16="http://schemas.microsoft.com/office/drawing/2014/main" id="{61ADC0EC-6490-1840-A8F8-59B4145953B7}"/>
              </a:ext>
            </a:extLst>
          </p:cNvPr>
          <p:cNvSpPr txBox="1">
            <a:spLocks/>
          </p:cNvSpPr>
          <p:nvPr/>
        </p:nvSpPr>
        <p:spPr>
          <a:xfrm>
            <a:off x="3857234" y="4744731"/>
            <a:ext cx="1406112" cy="83099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en-US"/>
            </a:defPPr>
            <a:lvl1pPr marL="0" indent="0" algn="ctr" defTabSz="914400" rtl="0" eaLnBrk="1" latinLnBrk="0" hangingPunct="1">
              <a:buNone/>
              <a:defRPr lang="en-US" sz="2400" b="1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Gothic Fiction</a:t>
            </a:r>
          </a:p>
        </p:txBody>
      </p:sp>
      <p:sp>
        <p:nvSpPr>
          <p:cNvPr id="54" name="Text Placeholder 16">
            <a:extLst>
              <a:ext uri="{FF2B5EF4-FFF2-40B4-BE49-F238E27FC236}">
                <a16:creationId xmlns:a16="http://schemas.microsoft.com/office/drawing/2014/main" id="{5DC2E5E4-0F5B-4C40-9A9C-EA67D97C2DC9}"/>
              </a:ext>
            </a:extLst>
          </p:cNvPr>
          <p:cNvSpPr txBox="1">
            <a:spLocks/>
          </p:cNvSpPr>
          <p:nvPr/>
        </p:nvSpPr>
        <p:spPr>
          <a:xfrm>
            <a:off x="9405954" y="4189239"/>
            <a:ext cx="142868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Animal Farm</a:t>
            </a:r>
          </a:p>
        </p:txBody>
      </p:sp>
      <p:sp>
        <p:nvSpPr>
          <p:cNvPr id="55" name="Text Placeholder 16">
            <a:extLst>
              <a:ext uri="{FF2B5EF4-FFF2-40B4-BE49-F238E27FC236}">
                <a16:creationId xmlns:a16="http://schemas.microsoft.com/office/drawing/2014/main" id="{FCC847DA-25EA-4F4B-9A7E-F7D8C0F2297C}"/>
              </a:ext>
            </a:extLst>
          </p:cNvPr>
          <p:cNvSpPr txBox="1">
            <a:spLocks/>
          </p:cNvSpPr>
          <p:nvPr/>
        </p:nvSpPr>
        <p:spPr>
          <a:xfrm>
            <a:off x="4220512" y="2813519"/>
            <a:ext cx="1604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Shakespeare Project</a:t>
            </a:r>
          </a:p>
        </p:txBody>
      </p:sp>
      <p:sp>
        <p:nvSpPr>
          <p:cNvPr id="56" name="Text Placeholder 16">
            <a:extLst>
              <a:ext uri="{FF2B5EF4-FFF2-40B4-BE49-F238E27FC236}">
                <a16:creationId xmlns:a16="http://schemas.microsoft.com/office/drawing/2014/main" id="{2509A5AD-1983-DF46-B2BC-24351BB75A69}"/>
              </a:ext>
            </a:extLst>
          </p:cNvPr>
          <p:cNvSpPr txBox="1">
            <a:spLocks/>
          </p:cNvSpPr>
          <p:nvPr/>
        </p:nvSpPr>
        <p:spPr>
          <a:xfrm>
            <a:off x="7448846" y="246564"/>
            <a:ext cx="1456267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8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/>
              <a:t>Opinion Writing</a:t>
            </a:r>
          </a:p>
          <a:p>
            <a:pPr algn="ctr"/>
            <a:r>
              <a:rPr lang="en-GB" sz="2000" dirty="0"/>
              <a:t>Public Speaking</a:t>
            </a:r>
          </a:p>
        </p:txBody>
      </p:sp>
      <p:sp>
        <p:nvSpPr>
          <p:cNvPr id="57" name="Text Placeholder 16">
            <a:extLst>
              <a:ext uri="{FF2B5EF4-FFF2-40B4-BE49-F238E27FC236}">
                <a16:creationId xmlns:a16="http://schemas.microsoft.com/office/drawing/2014/main" id="{B99E3DC2-D51A-3A46-AF04-BCA8C8816B98}"/>
              </a:ext>
            </a:extLst>
          </p:cNvPr>
          <p:cNvSpPr txBox="1">
            <a:spLocks/>
          </p:cNvSpPr>
          <p:nvPr/>
        </p:nvSpPr>
        <p:spPr>
          <a:xfrm>
            <a:off x="5273615" y="1173649"/>
            <a:ext cx="179997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/>
              <a:t>Shakespeare</a:t>
            </a:r>
          </a:p>
        </p:txBody>
      </p:sp>
      <p:sp>
        <p:nvSpPr>
          <p:cNvPr id="58" name="Text Placeholder 16">
            <a:extLst>
              <a:ext uri="{FF2B5EF4-FFF2-40B4-BE49-F238E27FC236}">
                <a16:creationId xmlns:a16="http://schemas.microsoft.com/office/drawing/2014/main" id="{DEB6100F-A88E-4044-AABA-AADE6C511035}"/>
              </a:ext>
            </a:extLst>
          </p:cNvPr>
          <p:cNvSpPr txBox="1">
            <a:spLocks/>
          </p:cNvSpPr>
          <p:nvPr/>
        </p:nvSpPr>
        <p:spPr>
          <a:xfrm>
            <a:off x="9014142" y="2042403"/>
            <a:ext cx="14562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Short Stories</a:t>
            </a:r>
          </a:p>
        </p:txBody>
      </p:sp>
      <p:cxnSp>
        <p:nvCxnSpPr>
          <p:cNvPr id="89" name="Elbow Connector 88">
            <a:extLst>
              <a:ext uri="{FF2B5EF4-FFF2-40B4-BE49-F238E27FC236}">
                <a16:creationId xmlns:a16="http://schemas.microsoft.com/office/drawing/2014/main" id="{D86FCA9C-66CC-E04D-B6F2-A3086978BEC9}"/>
              </a:ext>
            </a:extLst>
          </p:cNvPr>
          <p:cNvCxnSpPr/>
          <p:nvPr/>
        </p:nvCxnSpPr>
        <p:spPr bwMode="auto">
          <a:xfrm rot="10800000" flipV="1">
            <a:off x="7521913" y="2919421"/>
            <a:ext cx="1536015" cy="1293600"/>
          </a:xfrm>
          <a:prstGeom prst="curvedConnector3">
            <a:avLst/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D86FCA9C-66CC-E04D-B6F2-A3086978BEC9}"/>
              </a:ext>
            </a:extLst>
          </p:cNvPr>
          <p:cNvCxnSpPr/>
          <p:nvPr/>
        </p:nvCxnSpPr>
        <p:spPr bwMode="auto">
          <a:xfrm rot="5400000" flipH="1">
            <a:off x="8777875" y="4146232"/>
            <a:ext cx="115660" cy="2403040"/>
          </a:xfrm>
          <a:prstGeom prst="curvedConnector4">
            <a:avLst>
              <a:gd name="adj1" fmla="val -197648"/>
              <a:gd name="adj2" fmla="val 6631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0F362301-81AC-1749-8A81-29BA42D903AA}"/>
              </a:ext>
            </a:extLst>
          </p:cNvPr>
          <p:cNvSpPr/>
          <p:nvPr/>
        </p:nvSpPr>
        <p:spPr bwMode="auto">
          <a:xfrm>
            <a:off x="8821373" y="1553467"/>
            <a:ext cx="1800000" cy="180000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98" name="Trapezoid 97"/>
          <p:cNvSpPr/>
          <p:nvPr/>
        </p:nvSpPr>
        <p:spPr>
          <a:xfrm>
            <a:off x="6858830" y="4140418"/>
            <a:ext cx="929171" cy="2299208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8" name="Elbow Connector 15">
            <a:extLst>
              <a:ext uri="{FF2B5EF4-FFF2-40B4-BE49-F238E27FC236}">
                <a16:creationId xmlns:a16="http://schemas.microsoft.com/office/drawing/2014/main" id="{35AA603F-C4F2-4C46-A0E1-A150163FDCFF}"/>
              </a:ext>
            </a:extLst>
          </p:cNvPr>
          <p:cNvCxnSpPr/>
          <p:nvPr/>
        </p:nvCxnSpPr>
        <p:spPr bwMode="auto">
          <a:xfrm>
            <a:off x="5657029" y="3604099"/>
            <a:ext cx="1525037" cy="1125254"/>
          </a:xfrm>
          <a:prstGeom prst="curvedConnector3">
            <a:avLst/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/>
          <p:cNvSpPr/>
          <p:nvPr/>
        </p:nvSpPr>
        <p:spPr>
          <a:xfrm rot="18929221">
            <a:off x="7836829" y="3915906"/>
            <a:ext cx="488697" cy="734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Spring 2</a:t>
            </a:r>
          </a:p>
        </p:txBody>
      </p:sp>
      <p:sp>
        <p:nvSpPr>
          <p:cNvPr id="114" name="Rectangle 113"/>
          <p:cNvSpPr/>
          <p:nvPr/>
        </p:nvSpPr>
        <p:spPr>
          <a:xfrm rot="639239">
            <a:off x="8484570" y="5511210"/>
            <a:ext cx="489601" cy="971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Autumn 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17ACE2F-6065-9749-80C4-B354D9808D0C}"/>
              </a:ext>
            </a:extLst>
          </p:cNvPr>
          <p:cNvSpPr/>
          <p:nvPr/>
        </p:nvSpPr>
        <p:spPr bwMode="auto">
          <a:xfrm>
            <a:off x="4122688" y="2226356"/>
            <a:ext cx="1800000" cy="1800000"/>
          </a:xfrm>
          <a:prstGeom prst="ellipse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121" name="Rectangle 120"/>
          <p:cNvSpPr/>
          <p:nvPr/>
        </p:nvSpPr>
        <p:spPr>
          <a:xfrm rot="2133925">
            <a:off x="5854019" y="3775907"/>
            <a:ext cx="534445" cy="1198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Spring 1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2" name="Rectangle 121"/>
          <p:cNvSpPr/>
          <p:nvPr/>
        </p:nvSpPr>
        <p:spPr>
          <a:xfrm rot="958263">
            <a:off x="5799654" y="5251201"/>
            <a:ext cx="534445" cy="1198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Autumn  1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3" name="Rectangle 122"/>
          <p:cNvSpPr/>
          <p:nvPr/>
        </p:nvSpPr>
        <p:spPr>
          <a:xfrm rot="2555077">
            <a:off x="6323031" y="3067778"/>
            <a:ext cx="534445" cy="1275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Summer 1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5" name="Rectangle 124"/>
          <p:cNvSpPr/>
          <p:nvPr/>
        </p:nvSpPr>
        <p:spPr>
          <a:xfrm rot="17579772">
            <a:off x="7736506" y="2730362"/>
            <a:ext cx="488697" cy="734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Summer 2</a:t>
            </a:r>
          </a:p>
        </p:txBody>
      </p:sp>
      <p:sp>
        <p:nvSpPr>
          <p:cNvPr id="126" name="Text Placeholder 16">
            <a:extLst>
              <a:ext uri="{FF2B5EF4-FFF2-40B4-BE49-F238E27FC236}">
                <a16:creationId xmlns:a16="http://schemas.microsoft.com/office/drawing/2014/main" id="{FCC847DA-25EA-4F4B-9A7E-F7D8C0F2297C}"/>
              </a:ext>
            </a:extLst>
          </p:cNvPr>
          <p:cNvSpPr txBox="1">
            <a:spLocks/>
          </p:cNvSpPr>
          <p:nvPr/>
        </p:nvSpPr>
        <p:spPr>
          <a:xfrm>
            <a:off x="4211004" y="2827156"/>
            <a:ext cx="1604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Travel Writing</a:t>
            </a:r>
          </a:p>
        </p:txBody>
      </p:sp>
      <p:sp>
        <p:nvSpPr>
          <p:cNvPr id="127" name="Text Placeholder 16">
            <a:extLst>
              <a:ext uri="{FF2B5EF4-FFF2-40B4-BE49-F238E27FC236}">
                <a16:creationId xmlns:a16="http://schemas.microsoft.com/office/drawing/2014/main" id="{DEB6100F-A88E-4044-AABA-AADE6C511035}"/>
              </a:ext>
            </a:extLst>
          </p:cNvPr>
          <p:cNvSpPr txBox="1">
            <a:spLocks/>
          </p:cNvSpPr>
          <p:nvPr/>
        </p:nvSpPr>
        <p:spPr>
          <a:xfrm>
            <a:off x="9014141" y="1872565"/>
            <a:ext cx="1456267" cy="1051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/>
              <a:t>Poetry </a:t>
            </a:r>
          </a:p>
          <a:p>
            <a:pPr algn="ctr"/>
            <a:r>
              <a:rPr lang="en-GB" sz="2000" dirty="0"/>
              <a:t>‘The Romantics’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739833" y="4825625"/>
            <a:ext cx="11521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2">
                    <a:lumMod val="75000"/>
                  </a:schemeClr>
                </a:solidFill>
              </a:rPr>
              <a:t>Library </a:t>
            </a:r>
            <a:r>
              <a:rPr lang="en-GB" sz="1300" dirty="0">
                <a:solidFill>
                  <a:schemeClr val="bg2">
                    <a:lumMod val="75000"/>
                  </a:schemeClr>
                </a:solidFill>
              </a:rPr>
              <a:t>Activities</a:t>
            </a:r>
          </a:p>
          <a:p>
            <a:pPr algn="ctr"/>
            <a:endParaRPr lang="en-GB" sz="14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GB" sz="1400" baseline="0" dirty="0">
                <a:solidFill>
                  <a:schemeClr val="bg2">
                    <a:lumMod val="75000"/>
                  </a:schemeClr>
                </a:solidFill>
              </a:rPr>
              <a:t>Group </a:t>
            </a:r>
          </a:p>
          <a:p>
            <a:pPr algn="ctr"/>
            <a:r>
              <a:rPr lang="en-GB" sz="1400" baseline="0" dirty="0">
                <a:solidFill>
                  <a:schemeClr val="bg2">
                    <a:lumMod val="75000"/>
                  </a:schemeClr>
                </a:solidFill>
              </a:rPr>
              <a:t>Reads</a:t>
            </a:r>
          </a:p>
          <a:p>
            <a:pPr algn="ctr"/>
            <a:endParaRPr lang="en-GB" sz="1400" baseline="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GB" sz="1400" baseline="0" dirty="0">
                <a:solidFill>
                  <a:schemeClr val="bg2">
                    <a:lumMod val="75000"/>
                  </a:schemeClr>
                </a:solidFill>
              </a:rPr>
              <a:t>Reading maps</a:t>
            </a:r>
            <a:endParaRPr lang="en-GB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0550045" y="4825625"/>
            <a:ext cx="1382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aseline="0" dirty="0"/>
              <a:t> Authorial Voice </a:t>
            </a:r>
            <a:endParaRPr lang="en-GB" sz="1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0470408" y="3998135"/>
            <a:ext cx="1381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Utopia/Dystopia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9851612" y="5097805"/>
            <a:ext cx="974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Symbolism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445279" y="3479526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accent1">
                    <a:lumMod val="50000"/>
                  </a:schemeClr>
                </a:solidFill>
              </a:rPr>
              <a:t>Assessed Unit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319200" y="3706203"/>
            <a:ext cx="1555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Persuasive Devices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3865870" y="2476722"/>
            <a:ext cx="1205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Audience</a:t>
            </a:r>
            <a:endParaRPr lang="en-GB" sz="1600" dirty="0"/>
          </a:p>
        </p:txBody>
      </p:sp>
      <p:sp>
        <p:nvSpPr>
          <p:cNvPr id="148" name="TextBox 147"/>
          <p:cNvSpPr txBox="1"/>
          <p:nvPr/>
        </p:nvSpPr>
        <p:spPr>
          <a:xfrm>
            <a:off x="4636916" y="2235013"/>
            <a:ext cx="1004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highlight>
                  <a:srgbClr val="FFFF00"/>
                </a:highlight>
              </a:rPr>
              <a:t>Careers Links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2903163" y="2986754"/>
            <a:ext cx="1500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Structural Devices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7011066" y="687136"/>
            <a:ext cx="635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PEEEP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6110792" y="869054"/>
            <a:ext cx="904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Comedies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9155343" y="286745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accent1">
                    <a:lumMod val="50000"/>
                  </a:schemeClr>
                </a:solidFill>
              </a:rPr>
              <a:t>Assessed Unit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10113669" y="978048"/>
            <a:ext cx="14419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rgbClr val="993300"/>
                </a:solidFill>
              </a:rPr>
              <a:t>Enrichment</a:t>
            </a:r>
            <a:r>
              <a:rPr lang="en-GB" sz="1400" baseline="0" dirty="0">
                <a:solidFill>
                  <a:srgbClr val="993300"/>
                </a:solidFill>
              </a:rPr>
              <a:t> Week</a:t>
            </a:r>
            <a:endParaRPr lang="en-GB" sz="1400" dirty="0">
              <a:solidFill>
                <a:srgbClr val="993300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4055550" y="893799"/>
            <a:ext cx="18651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Masculinity/Femininity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4712393" y="519828"/>
            <a:ext cx="1975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Shakespearian Language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10256801" y="2188375"/>
            <a:ext cx="1233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Poetic Devices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457296" y="3809488"/>
            <a:ext cx="1900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Communism/capitalism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197851" y="4378221"/>
            <a:ext cx="1412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Political Context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247005" y="2092994"/>
            <a:ext cx="1133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Commentary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0347042" y="2641495"/>
            <a:ext cx="8243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Analysis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616346" y="743482"/>
            <a:ext cx="2086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93300"/>
                </a:solidFill>
              </a:rPr>
              <a:t>Exam prep and Exams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84234" y="1631180"/>
            <a:ext cx="1341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Societal context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8716" t="6541" r="18716" b="6648"/>
          <a:stretch/>
        </p:blipFill>
        <p:spPr>
          <a:xfrm flipH="1">
            <a:off x="4825488" y="1695652"/>
            <a:ext cx="475905" cy="4161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759216" y="4403903"/>
            <a:ext cx="467797" cy="2598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l="3281" t="7807" r="2868" b="5250"/>
          <a:stretch/>
        </p:blipFill>
        <p:spPr>
          <a:xfrm rot="21135440">
            <a:off x="3197868" y="5067363"/>
            <a:ext cx="375768" cy="215749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5381437" y="1957918"/>
            <a:ext cx="918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Patriarchy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8848" y="3281478"/>
            <a:ext cx="402371" cy="408467"/>
          </a:xfrm>
          <a:prstGeom prst="rect">
            <a:avLst/>
          </a:prstGeom>
        </p:spPr>
      </p:pic>
      <p:sp>
        <p:nvSpPr>
          <p:cNvPr id="85" name="TextBox 84"/>
          <p:cNvSpPr txBox="1"/>
          <p:nvPr/>
        </p:nvSpPr>
        <p:spPr>
          <a:xfrm>
            <a:off x="8694502" y="114926"/>
            <a:ext cx="1040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Expression </a:t>
            </a:r>
          </a:p>
          <a:p>
            <a:r>
              <a:rPr lang="en-GB" sz="1400" dirty="0"/>
              <a:t>and Control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721960" y="1149489"/>
            <a:ext cx="109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Spoken craft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D57D2E7-ACA4-45EB-B18F-3AAD129626D1}"/>
              </a:ext>
            </a:extLst>
          </p:cNvPr>
          <p:cNvSpPr txBox="1"/>
          <p:nvPr/>
        </p:nvSpPr>
        <p:spPr>
          <a:xfrm>
            <a:off x="4424270" y="4225997"/>
            <a:ext cx="1092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Conventions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4027083-F72B-434B-8C52-BCD646471234}"/>
              </a:ext>
            </a:extLst>
          </p:cNvPr>
          <p:cNvSpPr txBox="1"/>
          <p:nvPr/>
        </p:nvSpPr>
        <p:spPr>
          <a:xfrm>
            <a:off x="5019356" y="4696418"/>
            <a:ext cx="1330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Pathetic Fallacy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6B842CB-855A-4E13-9359-052B15D3BC5F}"/>
              </a:ext>
            </a:extLst>
          </p:cNvPr>
          <p:cNvSpPr txBox="1"/>
          <p:nvPr/>
        </p:nvSpPr>
        <p:spPr>
          <a:xfrm>
            <a:off x="4415772" y="5502772"/>
            <a:ext cx="1680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Unreliable Narration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CBF9685-09B9-459C-ADC8-9C75CFCA4DBC}"/>
              </a:ext>
            </a:extLst>
          </p:cNvPr>
          <p:cNvSpPr txBox="1"/>
          <p:nvPr/>
        </p:nvSpPr>
        <p:spPr>
          <a:xfrm>
            <a:off x="3092317" y="4337228"/>
            <a:ext cx="999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Short Story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FBC9F82-04B8-4B8D-8016-95E8E4F67E5E}"/>
              </a:ext>
            </a:extLst>
          </p:cNvPr>
          <p:cNvSpPr txBox="1"/>
          <p:nvPr/>
        </p:nvSpPr>
        <p:spPr>
          <a:xfrm>
            <a:off x="2899648" y="550644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Authorial Style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AEF571E-7594-4483-B7B1-77D933CA8845}"/>
              </a:ext>
            </a:extLst>
          </p:cNvPr>
          <p:cNvSpPr txBox="1"/>
          <p:nvPr/>
        </p:nvSpPr>
        <p:spPr>
          <a:xfrm>
            <a:off x="6887508" y="15331"/>
            <a:ext cx="1004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highlight>
                  <a:srgbClr val="FFFF00"/>
                </a:highlight>
              </a:rPr>
              <a:t>Careers Links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15FC093-D3D8-4766-8DE2-7C211687AA0C}"/>
              </a:ext>
            </a:extLst>
          </p:cNvPr>
          <p:cNvSpPr txBox="1"/>
          <p:nvPr/>
        </p:nvSpPr>
        <p:spPr>
          <a:xfrm>
            <a:off x="3219499" y="6037094"/>
            <a:ext cx="2538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Word Explosions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 exploring narrative perspective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6B92983-2FE9-47CC-9BBD-544CAF5680B3}"/>
              </a:ext>
            </a:extLst>
          </p:cNvPr>
          <p:cNvSpPr txBox="1"/>
          <p:nvPr/>
        </p:nvSpPr>
        <p:spPr>
          <a:xfrm>
            <a:off x="10074825" y="5338820"/>
            <a:ext cx="174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Word Explosions 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for a challenging text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FB1FB45-3F8F-496C-9B1F-BFF51DA11887}"/>
              </a:ext>
            </a:extLst>
          </p:cNvPr>
          <p:cNvSpPr txBox="1"/>
          <p:nvPr/>
        </p:nvSpPr>
        <p:spPr>
          <a:xfrm>
            <a:off x="10256801" y="1552889"/>
            <a:ext cx="1465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Word Explosions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applying context.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6CC7E88-9478-4947-B918-B4F94FC55E75}"/>
              </a:ext>
            </a:extLst>
          </p:cNvPr>
          <p:cNvSpPr txBox="1"/>
          <p:nvPr/>
        </p:nvSpPr>
        <p:spPr>
          <a:xfrm>
            <a:off x="7263067" y="1608223"/>
            <a:ext cx="1033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Talk Targets</a:t>
            </a:r>
          </a:p>
        </p:txBody>
      </p:sp>
      <p:sp>
        <p:nvSpPr>
          <p:cNvPr id="99" name="Title 1">
            <a:extLst>
              <a:ext uri="{FF2B5EF4-FFF2-40B4-BE49-F238E27FC236}">
                <a16:creationId xmlns:a16="http://schemas.microsoft.com/office/drawing/2014/main" id="{CAB9F3CC-41D6-4C7D-A75C-F4303F484D13}"/>
              </a:ext>
            </a:extLst>
          </p:cNvPr>
          <p:cNvSpPr txBox="1">
            <a:spLocks/>
          </p:cNvSpPr>
          <p:nvPr/>
        </p:nvSpPr>
        <p:spPr>
          <a:xfrm>
            <a:off x="8729370" y="6157515"/>
            <a:ext cx="3305993" cy="4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45720" tIns="18288" rIns="27432" bIns="18288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>
              <a:lnSpc>
                <a:spcPct val="85000"/>
              </a:lnSpc>
              <a:spcBef>
                <a:spcPts val="200"/>
              </a:spcBef>
            </a:pPr>
            <a:r>
              <a:rPr lang="en-GB" sz="2800" b="1" dirty="0">
                <a:solidFill>
                  <a:srgbClr val="0070C0"/>
                </a:solidFill>
              </a:rPr>
              <a:t>Year 8 Learning Tree</a:t>
            </a:r>
          </a:p>
        </p:txBody>
      </p:sp>
    </p:spTree>
    <p:extLst>
      <p:ext uri="{BB962C8B-B14F-4D97-AF65-F5344CB8AC3E}">
        <p14:creationId xmlns:p14="http://schemas.microsoft.com/office/powerpoint/2010/main" val="368613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C15D7372-204D-244C-AE20-13C0C616913D}"/>
              </a:ext>
            </a:extLst>
          </p:cNvPr>
          <p:cNvGrpSpPr/>
          <p:nvPr/>
        </p:nvGrpSpPr>
        <p:grpSpPr>
          <a:xfrm>
            <a:off x="2755972" y="1979767"/>
            <a:ext cx="4005302" cy="3878149"/>
            <a:chOff x="2133600" y="914400"/>
            <a:chExt cx="4800600" cy="464820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8F3A33D-4427-F740-882A-2287D2C2E03A}"/>
                </a:ext>
              </a:extLst>
            </p:cNvPr>
            <p:cNvSpPr/>
            <p:nvPr/>
          </p:nvSpPr>
          <p:spPr bwMode="auto">
            <a:xfrm>
              <a:off x="3733800" y="1600200"/>
              <a:ext cx="2133600" cy="2133600"/>
            </a:xfrm>
            <a:prstGeom prst="ellipse">
              <a:avLst/>
            </a:prstGeom>
            <a:solidFill>
              <a:schemeClr val="accent3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E152306-EB00-E241-B70A-4AA581A8850A}"/>
                </a:ext>
              </a:extLst>
            </p:cNvPr>
            <p:cNvSpPr/>
            <p:nvPr/>
          </p:nvSpPr>
          <p:spPr bwMode="auto">
            <a:xfrm>
              <a:off x="4800600" y="3276600"/>
              <a:ext cx="2133600" cy="2133600"/>
            </a:xfrm>
            <a:prstGeom prst="ellipse">
              <a:avLst/>
            </a:prstGeom>
            <a:solidFill>
              <a:schemeClr val="accent5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D8D2E04-E788-5143-9B3F-2AA643E73F3D}"/>
                </a:ext>
              </a:extLst>
            </p:cNvPr>
            <p:cNvSpPr/>
            <p:nvPr/>
          </p:nvSpPr>
          <p:spPr bwMode="auto">
            <a:xfrm>
              <a:off x="2514600" y="1676400"/>
              <a:ext cx="1371600" cy="1371600"/>
            </a:xfrm>
            <a:prstGeom prst="ellipse">
              <a:avLst/>
            </a:prstGeom>
            <a:solidFill>
              <a:schemeClr val="accent6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+mn-lt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DB0F0F10-D7D8-1640-9A0C-9565AAB0FEFE}"/>
                </a:ext>
              </a:extLst>
            </p:cNvPr>
            <p:cNvSpPr/>
            <p:nvPr/>
          </p:nvSpPr>
          <p:spPr bwMode="auto">
            <a:xfrm>
              <a:off x="2133600" y="2971800"/>
              <a:ext cx="1066800" cy="1066800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7DF15DD-D0E7-5B4B-A4A4-9AFEE1F0D51D}"/>
                </a:ext>
              </a:extLst>
            </p:cNvPr>
            <p:cNvSpPr/>
            <p:nvPr/>
          </p:nvSpPr>
          <p:spPr bwMode="auto">
            <a:xfrm>
              <a:off x="2209800" y="3429000"/>
              <a:ext cx="2133600" cy="21336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E101BB6-2D44-AE47-B636-34B1D3A0968C}"/>
                </a:ext>
              </a:extLst>
            </p:cNvPr>
            <p:cNvSpPr/>
            <p:nvPr/>
          </p:nvSpPr>
          <p:spPr bwMode="auto">
            <a:xfrm>
              <a:off x="5562600" y="1905000"/>
              <a:ext cx="1066800" cy="1066800"/>
            </a:xfrm>
            <a:prstGeom prst="ellipse">
              <a:avLst/>
            </a:prstGeom>
            <a:solidFill>
              <a:schemeClr val="accent4"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37AEB84-A496-5C4C-B198-2DC87E4C7369}"/>
                </a:ext>
              </a:extLst>
            </p:cNvPr>
            <p:cNvSpPr/>
            <p:nvPr/>
          </p:nvSpPr>
          <p:spPr bwMode="auto">
            <a:xfrm>
              <a:off x="3733800" y="914400"/>
              <a:ext cx="1066800" cy="1066800"/>
            </a:xfrm>
            <a:prstGeom prst="ellipse">
              <a:avLst/>
            </a:prstGeom>
            <a:solidFill>
              <a:schemeClr val="accent6"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latin typeface="+mn-lt"/>
              </a:endParaRPr>
            </a:p>
          </p:txBody>
        </p:sp>
      </p:grp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  <a:stCxn id="19" idx="6"/>
          </p:cNvCxnSpPr>
          <p:nvPr/>
        </p:nvCxnSpPr>
        <p:spPr bwMode="auto">
          <a:xfrm>
            <a:off x="2740311" y="5277187"/>
            <a:ext cx="1870540" cy="434339"/>
          </a:xfrm>
          <a:prstGeom prst="curvedConnector3">
            <a:avLst>
              <a:gd name="adj1" fmla="val 46982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5487250A-E54A-2C43-AD9C-AD66A266D97E}"/>
              </a:ext>
            </a:extLst>
          </p:cNvPr>
          <p:cNvSpPr/>
          <p:nvPr/>
        </p:nvSpPr>
        <p:spPr bwMode="auto">
          <a:xfrm>
            <a:off x="940311" y="4377187"/>
            <a:ext cx="1800000" cy="1800000"/>
          </a:xfrm>
          <a:prstGeom prst="ellipse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+mn-lt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19CDF1E-1C86-FA4B-ABCE-DA00BA7A2A86}"/>
              </a:ext>
            </a:extLst>
          </p:cNvPr>
          <p:cNvSpPr/>
          <p:nvPr/>
        </p:nvSpPr>
        <p:spPr bwMode="auto">
          <a:xfrm>
            <a:off x="2547059" y="629756"/>
            <a:ext cx="1800000" cy="1800000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C61450C-EA2E-6B4F-844E-B306BBD10FF7}"/>
              </a:ext>
            </a:extLst>
          </p:cNvPr>
          <p:cNvSpPr/>
          <p:nvPr/>
        </p:nvSpPr>
        <p:spPr bwMode="auto">
          <a:xfrm>
            <a:off x="4523049" y="184568"/>
            <a:ext cx="1800000" cy="1800000"/>
          </a:xfrm>
          <a:prstGeom prst="ellipse">
            <a:avLst/>
          </a:prstGeom>
          <a:solidFill>
            <a:srgbClr val="C9E34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A4FCCCF-FDB1-1A42-852B-BC84435F4D69}"/>
              </a:ext>
            </a:extLst>
          </p:cNvPr>
          <p:cNvSpPr/>
          <p:nvPr/>
        </p:nvSpPr>
        <p:spPr bwMode="auto">
          <a:xfrm>
            <a:off x="6442779" y="3713065"/>
            <a:ext cx="1800000" cy="180000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B690F8CB-3C73-AC4D-8E2B-AF4B84240C97}"/>
              </a:ext>
            </a:extLst>
          </p:cNvPr>
          <p:cNvSpPr>
            <a:spLocks/>
          </p:cNvSpPr>
          <p:nvPr/>
        </p:nvSpPr>
        <p:spPr bwMode="auto">
          <a:xfrm>
            <a:off x="3752027" y="6421558"/>
            <a:ext cx="1680044" cy="392793"/>
          </a:xfrm>
          <a:custGeom>
            <a:avLst/>
            <a:gdLst>
              <a:gd name="T0" fmla="*/ 2076 w 2692"/>
              <a:gd name="T1" fmla="*/ 4 h 616"/>
              <a:gd name="T2" fmla="*/ 616 w 2692"/>
              <a:gd name="T3" fmla="*/ 0 h 616"/>
              <a:gd name="T4" fmla="*/ 615 w 2692"/>
              <a:gd name="T5" fmla="*/ 32 h 616"/>
              <a:gd name="T6" fmla="*/ 609 w 2692"/>
              <a:gd name="T7" fmla="*/ 94 h 616"/>
              <a:gd name="T8" fmla="*/ 597 w 2692"/>
              <a:gd name="T9" fmla="*/ 154 h 616"/>
              <a:gd name="T10" fmla="*/ 579 w 2692"/>
              <a:gd name="T11" fmla="*/ 212 h 616"/>
              <a:gd name="T12" fmla="*/ 556 w 2692"/>
              <a:gd name="T13" fmla="*/ 267 h 616"/>
              <a:gd name="T14" fmla="*/ 526 w 2692"/>
              <a:gd name="T15" fmla="*/ 320 h 616"/>
              <a:gd name="T16" fmla="*/ 494 w 2692"/>
              <a:gd name="T17" fmla="*/ 369 h 616"/>
              <a:gd name="T18" fmla="*/ 456 w 2692"/>
              <a:gd name="T19" fmla="*/ 414 h 616"/>
              <a:gd name="T20" fmla="*/ 414 w 2692"/>
              <a:gd name="T21" fmla="*/ 456 h 616"/>
              <a:gd name="T22" fmla="*/ 368 w 2692"/>
              <a:gd name="T23" fmla="*/ 494 h 616"/>
              <a:gd name="T24" fmla="*/ 319 w 2692"/>
              <a:gd name="T25" fmla="*/ 527 h 616"/>
              <a:gd name="T26" fmla="*/ 266 w 2692"/>
              <a:gd name="T27" fmla="*/ 556 h 616"/>
              <a:gd name="T28" fmla="*/ 211 w 2692"/>
              <a:gd name="T29" fmla="*/ 579 h 616"/>
              <a:gd name="T30" fmla="*/ 153 w 2692"/>
              <a:gd name="T31" fmla="*/ 597 h 616"/>
              <a:gd name="T32" fmla="*/ 94 w 2692"/>
              <a:gd name="T33" fmla="*/ 610 h 616"/>
              <a:gd name="T34" fmla="*/ 31 w 2692"/>
              <a:gd name="T35" fmla="*/ 616 h 616"/>
              <a:gd name="T36" fmla="*/ 2692 w 2692"/>
              <a:gd name="T37" fmla="*/ 616 h 616"/>
              <a:gd name="T38" fmla="*/ 2660 w 2692"/>
              <a:gd name="T39" fmla="*/ 616 h 616"/>
              <a:gd name="T40" fmla="*/ 2598 w 2692"/>
              <a:gd name="T41" fmla="*/ 610 h 616"/>
              <a:gd name="T42" fmla="*/ 2538 w 2692"/>
              <a:gd name="T43" fmla="*/ 597 h 616"/>
              <a:gd name="T44" fmla="*/ 2480 w 2692"/>
              <a:gd name="T45" fmla="*/ 579 h 616"/>
              <a:gd name="T46" fmla="*/ 2424 w 2692"/>
              <a:gd name="T47" fmla="*/ 556 h 616"/>
              <a:gd name="T48" fmla="*/ 2372 w 2692"/>
              <a:gd name="T49" fmla="*/ 527 h 616"/>
              <a:gd name="T50" fmla="*/ 2323 w 2692"/>
              <a:gd name="T51" fmla="*/ 494 h 616"/>
              <a:gd name="T52" fmla="*/ 2278 w 2692"/>
              <a:gd name="T53" fmla="*/ 456 h 616"/>
              <a:gd name="T54" fmla="*/ 2235 w 2692"/>
              <a:gd name="T55" fmla="*/ 414 h 616"/>
              <a:gd name="T56" fmla="*/ 2198 w 2692"/>
              <a:gd name="T57" fmla="*/ 369 h 616"/>
              <a:gd name="T58" fmla="*/ 2164 w 2692"/>
              <a:gd name="T59" fmla="*/ 320 h 616"/>
              <a:gd name="T60" fmla="*/ 2136 w 2692"/>
              <a:gd name="T61" fmla="*/ 267 h 616"/>
              <a:gd name="T62" fmla="*/ 2113 w 2692"/>
              <a:gd name="T63" fmla="*/ 212 h 616"/>
              <a:gd name="T64" fmla="*/ 2095 w 2692"/>
              <a:gd name="T65" fmla="*/ 154 h 616"/>
              <a:gd name="T66" fmla="*/ 2082 w 2692"/>
              <a:gd name="T67" fmla="*/ 94 h 616"/>
              <a:gd name="T68" fmla="*/ 2076 w 2692"/>
              <a:gd name="T69" fmla="*/ 32 h 616"/>
              <a:gd name="T70" fmla="*/ 2076 w 2692"/>
              <a:gd name="T71" fmla="*/ 0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692" h="616">
                <a:moveTo>
                  <a:pt x="2076" y="0"/>
                </a:moveTo>
                <a:lnTo>
                  <a:pt x="2076" y="4"/>
                </a:lnTo>
                <a:lnTo>
                  <a:pt x="616" y="4"/>
                </a:lnTo>
                <a:lnTo>
                  <a:pt x="616" y="0"/>
                </a:lnTo>
                <a:lnTo>
                  <a:pt x="616" y="0"/>
                </a:lnTo>
                <a:lnTo>
                  <a:pt x="615" y="32"/>
                </a:lnTo>
                <a:lnTo>
                  <a:pt x="613" y="63"/>
                </a:lnTo>
                <a:lnTo>
                  <a:pt x="609" y="94"/>
                </a:lnTo>
                <a:lnTo>
                  <a:pt x="604" y="125"/>
                </a:lnTo>
                <a:lnTo>
                  <a:pt x="597" y="154"/>
                </a:lnTo>
                <a:lnTo>
                  <a:pt x="588" y="184"/>
                </a:lnTo>
                <a:lnTo>
                  <a:pt x="579" y="212"/>
                </a:lnTo>
                <a:lnTo>
                  <a:pt x="567" y="240"/>
                </a:lnTo>
                <a:lnTo>
                  <a:pt x="556" y="267"/>
                </a:lnTo>
                <a:lnTo>
                  <a:pt x="542" y="294"/>
                </a:lnTo>
                <a:lnTo>
                  <a:pt x="526" y="320"/>
                </a:lnTo>
                <a:lnTo>
                  <a:pt x="511" y="345"/>
                </a:lnTo>
                <a:lnTo>
                  <a:pt x="494" y="369"/>
                </a:lnTo>
                <a:lnTo>
                  <a:pt x="475" y="392"/>
                </a:lnTo>
                <a:lnTo>
                  <a:pt x="456" y="414"/>
                </a:lnTo>
                <a:lnTo>
                  <a:pt x="435" y="436"/>
                </a:lnTo>
                <a:lnTo>
                  <a:pt x="414" y="456"/>
                </a:lnTo>
                <a:lnTo>
                  <a:pt x="391" y="476"/>
                </a:lnTo>
                <a:lnTo>
                  <a:pt x="368" y="494"/>
                </a:lnTo>
                <a:lnTo>
                  <a:pt x="345" y="512"/>
                </a:lnTo>
                <a:lnTo>
                  <a:pt x="319" y="527"/>
                </a:lnTo>
                <a:lnTo>
                  <a:pt x="293" y="543"/>
                </a:lnTo>
                <a:lnTo>
                  <a:pt x="266" y="556"/>
                </a:lnTo>
                <a:lnTo>
                  <a:pt x="239" y="568"/>
                </a:lnTo>
                <a:lnTo>
                  <a:pt x="211" y="579"/>
                </a:lnTo>
                <a:lnTo>
                  <a:pt x="183" y="589"/>
                </a:lnTo>
                <a:lnTo>
                  <a:pt x="153" y="597"/>
                </a:lnTo>
                <a:lnTo>
                  <a:pt x="124" y="604"/>
                </a:lnTo>
                <a:lnTo>
                  <a:pt x="94" y="610"/>
                </a:lnTo>
                <a:lnTo>
                  <a:pt x="63" y="613"/>
                </a:lnTo>
                <a:lnTo>
                  <a:pt x="31" y="616"/>
                </a:lnTo>
                <a:lnTo>
                  <a:pt x="0" y="616"/>
                </a:lnTo>
                <a:lnTo>
                  <a:pt x="2692" y="616"/>
                </a:lnTo>
                <a:lnTo>
                  <a:pt x="2692" y="616"/>
                </a:lnTo>
                <a:lnTo>
                  <a:pt x="2660" y="616"/>
                </a:lnTo>
                <a:lnTo>
                  <a:pt x="2629" y="613"/>
                </a:lnTo>
                <a:lnTo>
                  <a:pt x="2598" y="610"/>
                </a:lnTo>
                <a:lnTo>
                  <a:pt x="2567" y="604"/>
                </a:lnTo>
                <a:lnTo>
                  <a:pt x="2538" y="597"/>
                </a:lnTo>
                <a:lnTo>
                  <a:pt x="2508" y="589"/>
                </a:lnTo>
                <a:lnTo>
                  <a:pt x="2480" y="579"/>
                </a:lnTo>
                <a:lnTo>
                  <a:pt x="2451" y="568"/>
                </a:lnTo>
                <a:lnTo>
                  <a:pt x="2424" y="556"/>
                </a:lnTo>
                <a:lnTo>
                  <a:pt x="2399" y="543"/>
                </a:lnTo>
                <a:lnTo>
                  <a:pt x="2372" y="527"/>
                </a:lnTo>
                <a:lnTo>
                  <a:pt x="2347" y="512"/>
                </a:lnTo>
                <a:lnTo>
                  <a:pt x="2323" y="494"/>
                </a:lnTo>
                <a:lnTo>
                  <a:pt x="2300" y="476"/>
                </a:lnTo>
                <a:lnTo>
                  <a:pt x="2278" y="456"/>
                </a:lnTo>
                <a:lnTo>
                  <a:pt x="2256" y="436"/>
                </a:lnTo>
                <a:lnTo>
                  <a:pt x="2235" y="414"/>
                </a:lnTo>
                <a:lnTo>
                  <a:pt x="2216" y="392"/>
                </a:lnTo>
                <a:lnTo>
                  <a:pt x="2198" y="369"/>
                </a:lnTo>
                <a:lnTo>
                  <a:pt x="2181" y="345"/>
                </a:lnTo>
                <a:lnTo>
                  <a:pt x="2164" y="320"/>
                </a:lnTo>
                <a:lnTo>
                  <a:pt x="2150" y="294"/>
                </a:lnTo>
                <a:lnTo>
                  <a:pt x="2136" y="267"/>
                </a:lnTo>
                <a:lnTo>
                  <a:pt x="2123" y="240"/>
                </a:lnTo>
                <a:lnTo>
                  <a:pt x="2113" y="212"/>
                </a:lnTo>
                <a:lnTo>
                  <a:pt x="2103" y="184"/>
                </a:lnTo>
                <a:lnTo>
                  <a:pt x="2095" y="154"/>
                </a:lnTo>
                <a:lnTo>
                  <a:pt x="2088" y="125"/>
                </a:lnTo>
                <a:lnTo>
                  <a:pt x="2082" y="94"/>
                </a:lnTo>
                <a:lnTo>
                  <a:pt x="2078" y="63"/>
                </a:lnTo>
                <a:lnTo>
                  <a:pt x="2076" y="32"/>
                </a:lnTo>
                <a:lnTo>
                  <a:pt x="2076" y="0"/>
                </a:lnTo>
                <a:lnTo>
                  <a:pt x="2076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+mn-lt"/>
            </a:endParaRPr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5E93BED7-1092-3F44-B6D8-149F86101CC4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3895760" y="2755245"/>
            <a:ext cx="2340525" cy="732098"/>
          </a:xfrm>
          <a:prstGeom prst="curvedConnector3">
            <a:avLst/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35AA603F-C4F2-4C46-A0E1-A150163FDCFF}"/>
              </a:ext>
            </a:extLst>
          </p:cNvPr>
          <p:cNvCxnSpPr/>
          <p:nvPr/>
        </p:nvCxnSpPr>
        <p:spPr bwMode="auto">
          <a:xfrm rot="16200000" flipH="1">
            <a:off x="3008745" y="2963775"/>
            <a:ext cx="1967999" cy="854325"/>
          </a:xfrm>
          <a:prstGeom prst="curvedConnector3">
            <a:avLst/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 Placeholder 16">
            <a:extLst>
              <a:ext uri="{FF2B5EF4-FFF2-40B4-BE49-F238E27FC236}">
                <a16:creationId xmlns:a16="http://schemas.microsoft.com/office/drawing/2014/main" id="{61ADC0EC-6490-1840-A8F8-59B4145953B7}"/>
              </a:ext>
            </a:extLst>
          </p:cNvPr>
          <p:cNvSpPr txBox="1">
            <a:spLocks/>
          </p:cNvSpPr>
          <p:nvPr/>
        </p:nvSpPr>
        <p:spPr>
          <a:xfrm>
            <a:off x="1125118" y="4852114"/>
            <a:ext cx="1406112" cy="83099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en-US"/>
            </a:defPPr>
            <a:lvl1pPr marL="0" indent="0" algn="ctr" defTabSz="914400" rtl="0" eaLnBrk="1" latinLnBrk="0" hangingPunct="1">
              <a:buNone/>
              <a:defRPr lang="en-US" sz="2400" b="1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Gothic Fiction</a:t>
            </a:r>
          </a:p>
        </p:txBody>
      </p:sp>
      <p:sp>
        <p:nvSpPr>
          <p:cNvPr id="54" name="Text Placeholder 16">
            <a:extLst>
              <a:ext uri="{FF2B5EF4-FFF2-40B4-BE49-F238E27FC236}">
                <a16:creationId xmlns:a16="http://schemas.microsoft.com/office/drawing/2014/main" id="{5DC2E5E4-0F5B-4C40-9A9C-EA67D97C2DC9}"/>
              </a:ext>
            </a:extLst>
          </p:cNvPr>
          <p:cNvSpPr txBox="1">
            <a:spLocks/>
          </p:cNvSpPr>
          <p:nvPr/>
        </p:nvSpPr>
        <p:spPr>
          <a:xfrm>
            <a:off x="6673838" y="4296622"/>
            <a:ext cx="142868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Animal Farm</a:t>
            </a:r>
          </a:p>
        </p:txBody>
      </p:sp>
      <p:sp>
        <p:nvSpPr>
          <p:cNvPr id="55" name="Text Placeholder 16">
            <a:extLst>
              <a:ext uri="{FF2B5EF4-FFF2-40B4-BE49-F238E27FC236}">
                <a16:creationId xmlns:a16="http://schemas.microsoft.com/office/drawing/2014/main" id="{FCC847DA-25EA-4F4B-9A7E-F7D8C0F2297C}"/>
              </a:ext>
            </a:extLst>
          </p:cNvPr>
          <p:cNvSpPr txBox="1">
            <a:spLocks/>
          </p:cNvSpPr>
          <p:nvPr/>
        </p:nvSpPr>
        <p:spPr>
          <a:xfrm>
            <a:off x="1488396" y="2920902"/>
            <a:ext cx="1604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Shakespeare Project</a:t>
            </a:r>
          </a:p>
        </p:txBody>
      </p:sp>
      <p:sp>
        <p:nvSpPr>
          <p:cNvPr id="56" name="Text Placeholder 16">
            <a:extLst>
              <a:ext uri="{FF2B5EF4-FFF2-40B4-BE49-F238E27FC236}">
                <a16:creationId xmlns:a16="http://schemas.microsoft.com/office/drawing/2014/main" id="{2509A5AD-1983-DF46-B2BC-24351BB75A69}"/>
              </a:ext>
            </a:extLst>
          </p:cNvPr>
          <p:cNvSpPr txBox="1">
            <a:spLocks/>
          </p:cNvSpPr>
          <p:nvPr/>
        </p:nvSpPr>
        <p:spPr>
          <a:xfrm>
            <a:off x="4716730" y="353947"/>
            <a:ext cx="1456267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8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/>
              <a:t>Opinion Writing</a:t>
            </a:r>
          </a:p>
          <a:p>
            <a:pPr algn="ctr"/>
            <a:r>
              <a:rPr lang="en-GB" sz="2000" dirty="0"/>
              <a:t>Public Speaking</a:t>
            </a:r>
          </a:p>
        </p:txBody>
      </p:sp>
      <p:sp>
        <p:nvSpPr>
          <p:cNvPr id="57" name="Text Placeholder 16">
            <a:extLst>
              <a:ext uri="{FF2B5EF4-FFF2-40B4-BE49-F238E27FC236}">
                <a16:creationId xmlns:a16="http://schemas.microsoft.com/office/drawing/2014/main" id="{B99E3DC2-D51A-3A46-AF04-BCA8C8816B98}"/>
              </a:ext>
            </a:extLst>
          </p:cNvPr>
          <p:cNvSpPr txBox="1">
            <a:spLocks/>
          </p:cNvSpPr>
          <p:nvPr/>
        </p:nvSpPr>
        <p:spPr>
          <a:xfrm>
            <a:off x="2541499" y="1281032"/>
            <a:ext cx="179997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/>
              <a:t>Shakespeare</a:t>
            </a:r>
          </a:p>
        </p:txBody>
      </p:sp>
      <p:sp>
        <p:nvSpPr>
          <p:cNvPr id="58" name="Text Placeholder 16">
            <a:extLst>
              <a:ext uri="{FF2B5EF4-FFF2-40B4-BE49-F238E27FC236}">
                <a16:creationId xmlns:a16="http://schemas.microsoft.com/office/drawing/2014/main" id="{DEB6100F-A88E-4044-AABA-AADE6C511035}"/>
              </a:ext>
            </a:extLst>
          </p:cNvPr>
          <p:cNvSpPr txBox="1">
            <a:spLocks/>
          </p:cNvSpPr>
          <p:nvPr/>
        </p:nvSpPr>
        <p:spPr>
          <a:xfrm>
            <a:off x="6282026" y="2149786"/>
            <a:ext cx="14562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Short Stories</a:t>
            </a:r>
          </a:p>
        </p:txBody>
      </p:sp>
      <p:cxnSp>
        <p:nvCxnSpPr>
          <p:cNvPr id="89" name="Elbow Connector 88">
            <a:extLst>
              <a:ext uri="{FF2B5EF4-FFF2-40B4-BE49-F238E27FC236}">
                <a16:creationId xmlns:a16="http://schemas.microsoft.com/office/drawing/2014/main" id="{D86FCA9C-66CC-E04D-B6F2-A3086978BEC9}"/>
              </a:ext>
            </a:extLst>
          </p:cNvPr>
          <p:cNvCxnSpPr/>
          <p:nvPr/>
        </p:nvCxnSpPr>
        <p:spPr bwMode="auto">
          <a:xfrm rot="10800000" flipV="1">
            <a:off x="4789797" y="3026804"/>
            <a:ext cx="1536015" cy="1293600"/>
          </a:xfrm>
          <a:prstGeom prst="curvedConnector3">
            <a:avLst/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D86FCA9C-66CC-E04D-B6F2-A3086978BEC9}"/>
              </a:ext>
            </a:extLst>
          </p:cNvPr>
          <p:cNvCxnSpPr/>
          <p:nvPr/>
        </p:nvCxnSpPr>
        <p:spPr bwMode="auto">
          <a:xfrm rot="5400000" flipH="1">
            <a:off x="6045759" y="4253615"/>
            <a:ext cx="115660" cy="2403040"/>
          </a:xfrm>
          <a:prstGeom prst="curvedConnector4">
            <a:avLst>
              <a:gd name="adj1" fmla="val -197648"/>
              <a:gd name="adj2" fmla="val 6631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0F362301-81AC-1749-8A81-29BA42D903AA}"/>
              </a:ext>
            </a:extLst>
          </p:cNvPr>
          <p:cNvSpPr/>
          <p:nvPr/>
        </p:nvSpPr>
        <p:spPr bwMode="auto">
          <a:xfrm>
            <a:off x="6089257" y="1660850"/>
            <a:ext cx="1800000" cy="180000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98" name="Trapezoid 97"/>
          <p:cNvSpPr/>
          <p:nvPr/>
        </p:nvSpPr>
        <p:spPr>
          <a:xfrm>
            <a:off x="4126714" y="4247801"/>
            <a:ext cx="929171" cy="2299208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8" name="Elbow Connector 15">
            <a:extLst>
              <a:ext uri="{FF2B5EF4-FFF2-40B4-BE49-F238E27FC236}">
                <a16:creationId xmlns:a16="http://schemas.microsoft.com/office/drawing/2014/main" id="{35AA603F-C4F2-4C46-A0E1-A150163FDCFF}"/>
              </a:ext>
            </a:extLst>
          </p:cNvPr>
          <p:cNvCxnSpPr/>
          <p:nvPr/>
        </p:nvCxnSpPr>
        <p:spPr bwMode="auto">
          <a:xfrm>
            <a:off x="2924913" y="3711482"/>
            <a:ext cx="1525037" cy="1125254"/>
          </a:xfrm>
          <a:prstGeom prst="curvedConnector3">
            <a:avLst/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/>
          <p:cNvSpPr/>
          <p:nvPr/>
        </p:nvSpPr>
        <p:spPr>
          <a:xfrm rot="18929221">
            <a:off x="5104713" y="4023289"/>
            <a:ext cx="488697" cy="734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Spring 2</a:t>
            </a:r>
          </a:p>
        </p:txBody>
      </p:sp>
      <p:sp>
        <p:nvSpPr>
          <p:cNvPr id="114" name="Rectangle 113"/>
          <p:cNvSpPr/>
          <p:nvPr/>
        </p:nvSpPr>
        <p:spPr>
          <a:xfrm rot="639239">
            <a:off x="5752454" y="5618593"/>
            <a:ext cx="489601" cy="971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Autumn 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17ACE2F-6065-9749-80C4-B354D9808D0C}"/>
              </a:ext>
            </a:extLst>
          </p:cNvPr>
          <p:cNvSpPr/>
          <p:nvPr/>
        </p:nvSpPr>
        <p:spPr bwMode="auto">
          <a:xfrm>
            <a:off x="1390572" y="2333739"/>
            <a:ext cx="1800000" cy="1800000"/>
          </a:xfrm>
          <a:prstGeom prst="ellipse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121" name="Rectangle 120"/>
          <p:cNvSpPr/>
          <p:nvPr/>
        </p:nvSpPr>
        <p:spPr>
          <a:xfrm rot="2133925">
            <a:off x="3121903" y="3883290"/>
            <a:ext cx="534445" cy="1198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Spring 1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2" name="Rectangle 121"/>
          <p:cNvSpPr/>
          <p:nvPr/>
        </p:nvSpPr>
        <p:spPr>
          <a:xfrm rot="958263">
            <a:off x="3067538" y="5358584"/>
            <a:ext cx="534445" cy="1198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Autumn  1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3" name="Rectangle 122"/>
          <p:cNvSpPr/>
          <p:nvPr/>
        </p:nvSpPr>
        <p:spPr>
          <a:xfrm rot="2555077">
            <a:off x="3590915" y="3175161"/>
            <a:ext cx="534445" cy="1275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Summer 1</a:t>
            </a:r>
            <a:endParaRPr lang="en-US" sz="5400" b="0" cap="none" spc="0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5" name="Rectangle 124"/>
          <p:cNvSpPr/>
          <p:nvPr/>
        </p:nvSpPr>
        <p:spPr>
          <a:xfrm rot="17579772">
            <a:off x="5004390" y="2837745"/>
            <a:ext cx="488697" cy="734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Summer 2</a:t>
            </a:r>
          </a:p>
        </p:txBody>
      </p:sp>
      <p:sp>
        <p:nvSpPr>
          <p:cNvPr id="126" name="Text Placeholder 16">
            <a:extLst>
              <a:ext uri="{FF2B5EF4-FFF2-40B4-BE49-F238E27FC236}">
                <a16:creationId xmlns:a16="http://schemas.microsoft.com/office/drawing/2014/main" id="{FCC847DA-25EA-4F4B-9A7E-F7D8C0F2297C}"/>
              </a:ext>
            </a:extLst>
          </p:cNvPr>
          <p:cNvSpPr txBox="1">
            <a:spLocks/>
          </p:cNvSpPr>
          <p:nvPr/>
        </p:nvSpPr>
        <p:spPr>
          <a:xfrm>
            <a:off x="1478888" y="2934539"/>
            <a:ext cx="1604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/>
              <a:t>Travel Writing</a:t>
            </a:r>
          </a:p>
        </p:txBody>
      </p:sp>
      <p:sp>
        <p:nvSpPr>
          <p:cNvPr id="127" name="Text Placeholder 16">
            <a:extLst>
              <a:ext uri="{FF2B5EF4-FFF2-40B4-BE49-F238E27FC236}">
                <a16:creationId xmlns:a16="http://schemas.microsoft.com/office/drawing/2014/main" id="{DEB6100F-A88E-4044-AABA-AADE6C511035}"/>
              </a:ext>
            </a:extLst>
          </p:cNvPr>
          <p:cNvSpPr txBox="1">
            <a:spLocks/>
          </p:cNvSpPr>
          <p:nvPr/>
        </p:nvSpPr>
        <p:spPr>
          <a:xfrm>
            <a:off x="6282025" y="1979948"/>
            <a:ext cx="1456267" cy="1051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/>
              <a:t>Poetry </a:t>
            </a:r>
          </a:p>
          <a:p>
            <a:pPr algn="ctr"/>
            <a:r>
              <a:rPr lang="en-GB" sz="2000" dirty="0"/>
              <a:t>‘The Romantics’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007717" y="4933008"/>
            <a:ext cx="11521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2">
                    <a:lumMod val="75000"/>
                  </a:schemeClr>
                </a:solidFill>
              </a:rPr>
              <a:t>Library </a:t>
            </a:r>
            <a:r>
              <a:rPr lang="en-GB" sz="1300" dirty="0">
                <a:solidFill>
                  <a:schemeClr val="bg2">
                    <a:lumMod val="75000"/>
                  </a:schemeClr>
                </a:solidFill>
              </a:rPr>
              <a:t>Activities</a:t>
            </a:r>
          </a:p>
          <a:p>
            <a:pPr algn="ctr"/>
            <a:endParaRPr lang="en-GB" sz="14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GB" sz="1400" baseline="0" dirty="0">
                <a:solidFill>
                  <a:schemeClr val="bg2">
                    <a:lumMod val="75000"/>
                  </a:schemeClr>
                </a:solidFill>
              </a:rPr>
              <a:t>Group </a:t>
            </a:r>
          </a:p>
          <a:p>
            <a:pPr algn="ctr"/>
            <a:r>
              <a:rPr lang="en-GB" sz="1400" baseline="0" dirty="0">
                <a:solidFill>
                  <a:schemeClr val="bg2">
                    <a:lumMod val="75000"/>
                  </a:schemeClr>
                </a:solidFill>
              </a:rPr>
              <a:t>Reads</a:t>
            </a:r>
          </a:p>
          <a:p>
            <a:pPr algn="ctr"/>
            <a:endParaRPr lang="en-GB" sz="1400" baseline="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GB" sz="1400" baseline="0" dirty="0">
                <a:solidFill>
                  <a:schemeClr val="bg2">
                    <a:lumMod val="75000"/>
                  </a:schemeClr>
                </a:solidFill>
              </a:rPr>
              <a:t>Reading maps</a:t>
            </a:r>
            <a:endParaRPr lang="en-GB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817929" y="4933008"/>
            <a:ext cx="1382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aseline="0" dirty="0"/>
              <a:t> Authorial Voice </a:t>
            </a:r>
            <a:endParaRPr lang="en-GB" sz="1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7738292" y="4105518"/>
            <a:ext cx="1381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Utopia/Dystopia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119496" y="5205188"/>
            <a:ext cx="974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Symbolism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713163" y="3586909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accent1">
                    <a:lumMod val="50000"/>
                  </a:schemeClr>
                </a:solidFill>
              </a:rPr>
              <a:t>Assessed Unit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87084" y="3813586"/>
            <a:ext cx="1555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Persuasive Devices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133754" y="2584105"/>
            <a:ext cx="1205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Audience</a:t>
            </a:r>
            <a:endParaRPr lang="en-GB" sz="1600" dirty="0"/>
          </a:p>
        </p:txBody>
      </p:sp>
      <p:sp>
        <p:nvSpPr>
          <p:cNvPr id="148" name="TextBox 147"/>
          <p:cNvSpPr txBox="1"/>
          <p:nvPr/>
        </p:nvSpPr>
        <p:spPr>
          <a:xfrm>
            <a:off x="1904800" y="2342396"/>
            <a:ext cx="1004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highlight>
                  <a:srgbClr val="FFFF00"/>
                </a:highlight>
              </a:rPr>
              <a:t>Careers Links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71047" y="3094137"/>
            <a:ext cx="1500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Structural Devices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4278950" y="794519"/>
            <a:ext cx="635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PEEEP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378676" y="976437"/>
            <a:ext cx="904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Comedies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6423227" y="2974836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accent1">
                    <a:lumMod val="50000"/>
                  </a:schemeClr>
                </a:solidFill>
              </a:rPr>
              <a:t>Assessed Unit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7381553" y="1085431"/>
            <a:ext cx="14419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rgbClr val="993300"/>
                </a:solidFill>
              </a:rPr>
              <a:t>Enrichment</a:t>
            </a:r>
            <a:r>
              <a:rPr lang="en-GB" sz="1400" baseline="0" dirty="0">
                <a:solidFill>
                  <a:srgbClr val="993300"/>
                </a:solidFill>
              </a:rPr>
              <a:t> Week</a:t>
            </a:r>
            <a:endParaRPr lang="en-GB" sz="1400" dirty="0">
              <a:solidFill>
                <a:srgbClr val="993300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1323434" y="1001182"/>
            <a:ext cx="18651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Masculinity/Femininity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1980277" y="627211"/>
            <a:ext cx="1975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Shakespearian Language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7524685" y="2295758"/>
            <a:ext cx="1233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Poetic Devices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725180" y="3916871"/>
            <a:ext cx="1900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Communism/capitalism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465735" y="4485604"/>
            <a:ext cx="1412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Political Context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514889" y="2200377"/>
            <a:ext cx="1133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Commentary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14926" y="2748878"/>
            <a:ext cx="8243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Analysis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884230" y="850865"/>
            <a:ext cx="2086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993300"/>
                </a:solidFill>
              </a:rPr>
              <a:t>Exam prep and Exams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52118" y="1738563"/>
            <a:ext cx="1341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Societal context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8716" t="6541" r="18716" b="6648"/>
          <a:stretch/>
        </p:blipFill>
        <p:spPr>
          <a:xfrm flipH="1">
            <a:off x="2093372" y="1803035"/>
            <a:ext cx="475905" cy="4161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027100" y="4511286"/>
            <a:ext cx="467797" cy="2598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l="3281" t="7807" r="2868" b="5250"/>
          <a:stretch/>
        </p:blipFill>
        <p:spPr>
          <a:xfrm rot="21135440">
            <a:off x="465752" y="5174746"/>
            <a:ext cx="375768" cy="215749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2649321" y="2065301"/>
            <a:ext cx="918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Patriarchy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732" y="3388861"/>
            <a:ext cx="402371" cy="408467"/>
          </a:xfrm>
          <a:prstGeom prst="rect">
            <a:avLst/>
          </a:prstGeom>
        </p:spPr>
      </p:pic>
      <p:sp>
        <p:nvSpPr>
          <p:cNvPr id="85" name="TextBox 84"/>
          <p:cNvSpPr txBox="1"/>
          <p:nvPr/>
        </p:nvSpPr>
        <p:spPr>
          <a:xfrm>
            <a:off x="5962386" y="222309"/>
            <a:ext cx="1040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Expression </a:t>
            </a:r>
          </a:p>
          <a:p>
            <a:r>
              <a:rPr lang="en-GB" sz="1400" dirty="0"/>
              <a:t>and Control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989844" y="1256872"/>
            <a:ext cx="109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Spoken craft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D57D2E7-ACA4-45EB-B18F-3AAD129626D1}"/>
              </a:ext>
            </a:extLst>
          </p:cNvPr>
          <p:cNvSpPr txBox="1"/>
          <p:nvPr/>
        </p:nvSpPr>
        <p:spPr>
          <a:xfrm>
            <a:off x="1692154" y="4333380"/>
            <a:ext cx="1092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Conventions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4027083-F72B-434B-8C52-BCD646471234}"/>
              </a:ext>
            </a:extLst>
          </p:cNvPr>
          <p:cNvSpPr txBox="1"/>
          <p:nvPr/>
        </p:nvSpPr>
        <p:spPr>
          <a:xfrm>
            <a:off x="2287240" y="4803801"/>
            <a:ext cx="1330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Pathetic Fallacy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6B842CB-855A-4E13-9359-052B15D3BC5F}"/>
              </a:ext>
            </a:extLst>
          </p:cNvPr>
          <p:cNvSpPr txBox="1"/>
          <p:nvPr/>
        </p:nvSpPr>
        <p:spPr>
          <a:xfrm>
            <a:off x="1683656" y="5610155"/>
            <a:ext cx="1680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Unreliable Narration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CBF9685-09B9-459C-ADC8-9C75CFCA4DBC}"/>
              </a:ext>
            </a:extLst>
          </p:cNvPr>
          <p:cNvSpPr txBox="1"/>
          <p:nvPr/>
        </p:nvSpPr>
        <p:spPr>
          <a:xfrm>
            <a:off x="360201" y="4444611"/>
            <a:ext cx="999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Short Story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FBC9F82-04B8-4B8D-8016-95E8E4F67E5E}"/>
              </a:ext>
            </a:extLst>
          </p:cNvPr>
          <p:cNvSpPr txBox="1"/>
          <p:nvPr/>
        </p:nvSpPr>
        <p:spPr>
          <a:xfrm>
            <a:off x="167532" y="561382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Authorial Style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AEF571E-7594-4483-B7B1-77D933CA8845}"/>
              </a:ext>
            </a:extLst>
          </p:cNvPr>
          <p:cNvSpPr txBox="1"/>
          <p:nvPr/>
        </p:nvSpPr>
        <p:spPr>
          <a:xfrm>
            <a:off x="4007717" y="253028"/>
            <a:ext cx="1004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highlight>
                  <a:srgbClr val="FFFF00"/>
                </a:highlight>
              </a:rPr>
              <a:t>Careers Links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15FC093-D3D8-4766-8DE2-7C211687AA0C}"/>
              </a:ext>
            </a:extLst>
          </p:cNvPr>
          <p:cNvSpPr txBox="1"/>
          <p:nvPr/>
        </p:nvSpPr>
        <p:spPr>
          <a:xfrm>
            <a:off x="487383" y="6144477"/>
            <a:ext cx="2538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Word Explosions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 exploring narrative perspective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6B92983-2FE9-47CC-9BBD-544CAF5680B3}"/>
              </a:ext>
            </a:extLst>
          </p:cNvPr>
          <p:cNvSpPr txBox="1"/>
          <p:nvPr/>
        </p:nvSpPr>
        <p:spPr>
          <a:xfrm>
            <a:off x="7342709" y="5446203"/>
            <a:ext cx="174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Word Explosions 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for a challenging text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FB1FB45-3F8F-496C-9B1F-BFF51DA11887}"/>
              </a:ext>
            </a:extLst>
          </p:cNvPr>
          <p:cNvSpPr txBox="1"/>
          <p:nvPr/>
        </p:nvSpPr>
        <p:spPr>
          <a:xfrm>
            <a:off x="7524685" y="1660272"/>
            <a:ext cx="1465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Word Explosions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applying context.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6CC7E88-9478-4947-B918-B4F94FC55E75}"/>
              </a:ext>
            </a:extLst>
          </p:cNvPr>
          <p:cNvSpPr txBox="1"/>
          <p:nvPr/>
        </p:nvSpPr>
        <p:spPr>
          <a:xfrm>
            <a:off x="4530951" y="1715606"/>
            <a:ext cx="1033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Talk Targets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D7FA5A88-F6C4-4050-9AEC-9F78210973D0}"/>
              </a:ext>
            </a:extLst>
          </p:cNvPr>
          <p:cNvSpPr/>
          <p:nvPr/>
        </p:nvSpPr>
        <p:spPr bwMode="auto">
          <a:xfrm>
            <a:off x="9659921" y="5707417"/>
            <a:ext cx="972000" cy="972000"/>
          </a:xfrm>
          <a:prstGeom prst="ellipse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+mn-lt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DDEC9DB1-7CEE-4D22-AD2D-B1E7DC64285D}"/>
              </a:ext>
            </a:extLst>
          </p:cNvPr>
          <p:cNvSpPr/>
          <p:nvPr/>
        </p:nvSpPr>
        <p:spPr bwMode="auto">
          <a:xfrm>
            <a:off x="9659921" y="4595688"/>
            <a:ext cx="972000" cy="97200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AC7D2795-B9FF-4B3F-9721-582E84F6A60F}"/>
              </a:ext>
            </a:extLst>
          </p:cNvPr>
          <p:cNvSpPr/>
          <p:nvPr/>
        </p:nvSpPr>
        <p:spPr bwMode="auto">
          <a:xfrm>
            <a:off x="9659921" y="3483957"/>
            <a:ext cx="972000" cy="972000"/>
          </a:xfrm>
          <a:prstGeom prst="ellipse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7A679F73-DCCD-4E9F-8DE5-7EA2BFFEBF09}"/>
              </a:ext>
            </a:extLst>
          </p:cNvPr>
          <p:cNvSpPr/>
          <p:nvPr/>
        </p:nvSpPr>
        <p:spPr bwMode="auto">
          <a:xfrm>
            <a:off x="9659921" y="2372226"/>
            <a:ext cx="972000" cy="97200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626E98F-87BC-4AA1-A6B5-9690FD96176B}"/>
              </a:ext>
            </a:extLst>
          </p:cNvPr>
          <p:cNvSpPr/>
          <p:nvPr/>
        </p:nvSpPr>
        <p:spPr bwMode="auto">
          <a:xfrm>
            <a:off x="9659921" y="148764"/>
            <a:ext cx="972000" cy="972000"/>
          </a:xfrm>
          <a:prstGeom prst="ellipse">
            <a:avLst/>
          </a:prstGeom>
          <a:solidFill>
            <a:srgbClr val="C9E34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9E98B90-FDCD-4AA6-9796-650FF000187F}"/>
              </a:ext>
            </a:extLst>
          </p:cNvPr>
          <p:cNvSpPr txBox="1"/>
          <p:nvPr/>
        </p:nvSpPr>
        <p:spPr>
          <a:xfrm>
            <a:off x="9714176" y="5791083"/>
            <a:ext cx="925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Autumn 1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E4DE9F0-4E5B-44C5-9796-D1EF92E39217}"/>
              </a:ext>
            </a:extLst>
          </p:cNvPr>
          <p:cNvSpPr txBox="1"/>
          <p:nvPr/>
        </p:nvSpPr>
        <p:spPr>
          <a:xfrm>
            <a:off x="9706962" y="4691228"/>
            <a:ext cx="939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Autumn 2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BE55D2A-BDCA-4942-96FD-CDBA5F2C55B6}"/>
              </a:ext>
            </a:extLst>
          </p:cNvPr>
          <p:cNvSpPr txBox="1"/>
          <p:nvPr/>
        </p:nvSpPr>
        <p:spPr>
          <a:xfrm>
            <a:off x="9775891" y="3591371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Spring 1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F65F167-43F3-4313-97CA-4C3A375F2DDD}"/>
              </a:ext>
            </a:extLst>
          </p:cNvPr>
          <p:cNvSpPr txBox="1"/>
          <p:nvPr/>
        </p:nvSpPr>
        <p:spPr>
          <a:xfrm>
            <a:off x="9768678" y="2491514"/>
            <a:ext cx="816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Spring 2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3CD93821-7255-4E76-83AE-EF9CC4383F57}"/>
              </a:ext>
            </a:extLst>
          </p:cNvPr>
          <p:cNvSpPr/>
          <p:nvPr/>
        </p:nvSpPr>
        <p:spPr bwMode="auto">
          <a:xfrm>
            <a:off x="9659921" y="1260495"/>
            <a:ext cx="972000" cy="972000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000" dirty="0">
              <a:latin typeface="+mn-lt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115E70F-B9C4-4B43-96E3-1AAAF3BB17C9}"/>
              </a:ext>
            </a:extLst>
          </p:cNvPr>
          <p:cNvSpPr txBox="1"/>
          <p:nvPr/>
        </p:nvSpPr>
        <p:spPr>
          <a:xfrm>
            <a:off x="9705359" y="1391657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Summer 1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1ED24BD-D3B6-4E84-8F7A-D395378B793F}"/>
              </a:ext>
            </a:extLst>
          </p:cNvPr>
          <p:cNvSpPr txBox="1"/>
          <p:nvPr/>
        </p:nvSpPr>
        <p:spPr>
          <a:xfrm>
            <a:off x="9698145" y="291800"/>
            <a:ext cx="957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Summer 2</a:t>
            </a:r>
          </a:p>
          <a:p>
            <a:pPr algn="ctr"/>
            <a:r>
              <a:rPr lang="en-GB" sz="1400" b="1" dirty="0"/>
              <a:t>ATL</a:t>
            </a:r>
          </a:p>
        </p:txBody>
      </p:sp>
      <p:sp>
        <p:nvSpPr>
          <p:cNvPr id="111" name="Title 1">
            <a:extLst>
              <a:ext uri="{FF2B5EF4-FFF2-40B4-BE49-F238E27FC236}">
                <a16:creationId xmlns:a16="http://schemas.microsoft.com/office/drawing/2014/main" id="{7D391A3F-FB6C-45DD-B40A-F4E48F914716}"/>
              </a:ext>
            </a:extLst>
          </p:cNvPr>
          <p:cNvSpPr txBox="1">
            <a:spLocks/>
          </p:cNvSpPr>
          <p:nvPr/>
        </p:nvSpPr>
        <p:spPr>
          <a:xfrm>
            <a:off x="5840625" y="6342364"/>
            <a:ext cx="2825863" cy="3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45720" tIns="18288" rIns="27432" bIns="18288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ct val="85000"/>
              </a:lnSpc>
              <a:spcBef>
                <a:spcPts val="200"/>
              </a:spcBef>
            </a:pPr>
            <a:r>
              <a:rPr lang="en-GB" sz="2400" b="1" dirty="0">
                <a:solidFill>
                  <a:srgbClr val="0070C0"/>
                </a:solidFill>
              </a:rPr>
              <a:t>Year 8 Learning Tree</a:t>
            </a:r>
          </a:p>
        </p:txBody>
      </p:sp>
    </p:spTree>
    <p:extLst>
      <p:ext uri="{BB962C8B-B14F-4D97-AF65-F5344CB8AC3E}">
        <p14:creationId xmlns:p14="http://schemas.microsoft.com/office/powerpoint/2010/main" val="3115292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276</Words>
  <Application>Microsoft Office PowerPoint</Application>
  <PresentationFormat>Widescreen</PresentationFormat>
  <Paragraphs>146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Priory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Evans</dc:creator>
  <cp:lastModifiedBy>Peter Stacey</cp:lastModifiedBy>
  <cp:revision>24</cp:revision>
  <dcterms:created xsi:type="dcterms:W3CDTF">2022-03-01T12:17:34Z</dcterms:created>
  <dcterms:modified xsi:type="dcterms:W3CDTF">2022-07-07T14:24:20Z</dcterms:modified>
</cp:coreProperties>
</file>