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95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9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70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2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8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13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9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7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9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ardrop 84"/>
          <p:cNvSpPr/>
          <p:nvPr/>
        </p:nvSpPr>
        <p:spPr>
          <a:xfrm rot="16200000">
            <a:off x="2163313" y="3036445"/>
            <a:ext cx="1550505" cy="1460710"/>
          </a:xfrm>
          <a:prstGeom prst="teardrop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ardrop 63"/>
          <p:cNvSpPr/>
          <p:nvPr/>
        </p:nvSpPr>
        <p:spPr>
          <a:xfrm rot="17328097">
            <a:off x="2075995" y="1563070"/>
            <a:ext cx="2345634" cy="2056386"/>
          </a:xfrm>
          <a:prstGeom prst="teardrop">
            <a:avLst>
              <a:gd name="adj" fmla="val 119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ardrop 85"/>
          <p:cNvSpPr/>
          <p:nvPr/>
        </p:nvSpPr>
        <p:spPr>
          <a:xfrm>
            <a:off x="3445267" y="3237894"/>
            <a:ext cx="1550505" cy="1460710"/>
          </a:xfrm>
          <a:prstGeom prst="teardrop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ardrop 82"/>
          <p:cNvSpPr/>
          <p:nvPr/>
        </p:nvSpPr>
        <p:spPr>
          <a:xfrm rot="16200000">
            <a:off x="2097717" y="7078395"/>
            <a:ext cx="1550505" cy="1460710"/>
          </a:xfrm>
          <a:prstGeom prst="teardrop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ardrop 80"/>
          <p:cNvSpPr/>
          <p:nvPr/>
        </p:nvSpPr>
        <p:spPr>
          <a:xfrm>
            <a:off x="3537492" y="4896655"/>
            <a:ext cx="1550505" cy="1460710"/>
          </a:xfrm>
          <a:prstGeom prst="teardrop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0" name="Group 79"/>
          <p:cNvGrpSpPr/>
          <p:nvPr/>
        </p:nvGrpSpPr>
        <p:grpSpPr>
          <a:xfrm>
            <a:off x="2843490" y="3394228"/>
            <a:ext cx="1330211" cy="8112871"/>
            <a:chOff x="2891048" y="3373451"/>
            <a:chExt cx="1330211" cy="8112871"/>
          </a:xfrm>
        </p:grpSpPr>
        <p:cxnSp>
          <p:nvCxnSpPr>
            <p:cNvPr id="33" name="Elbow Connector 12">
              <a:extLst>
                <a:ext uri="{FF2B5EF4-FFF2-40B4-BE49-F238E27FC236}">
                  <a16:creationId xmlns:a16="http://schemas.microsoft.com/office/drawing/2014/main" id="{CC21B4BC-9DB1-FB4C-9C05-89636F8E01BE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3007155" y="3846069"/>
              <a:ext cx="895517" cy="19406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52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Elbow Connector 12">
              <a:extLst>
                <a:ext uri="{FF2B5EF4-FFF2-40B4-BE49-F238E27FC236}">
                  <a16:creationId xmlns:a16="http://schemas.microsoft.com/office/drawing/2014/main" id="{CC21B4BC-9DB1-FB4C-9C05-89636F8E01BE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3325277" y="3631719"/>
              <a:ext cx="1001730" cy="485193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52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4" name="Group 73"/>
            <p:cNvGrpSpPr/>
            <p:nvPr/>
          </p:nvGrpSpPr>
          <p:grpSpPr>
            <a:xfrm>
              <a:off x="2891048" y="5198586"/>
              <a:ext cx="1330211" cy="6287736"/>
              <a:chOff x="2891048" y="5198586"/>
              <a:chExt cx="1330211" cy="6287736"/>
            </a:xfrm>
          </p:grpSpPr>
          <p:sp>
            <p:nvSpPr>
              <p:cNvPr id="5" name="Freeform 6">
                <a:extLst>
                  <a:ext uri="{FF2B5EF4-FFF2-40B4-BE49-F238E27FC236}">
                    <a16:creationId xmlns:a16="http://schemas.microsoft.com/office/drawing/2014/main" id="{B690F8CB-3C73-AC4D-8E2B-AF4B84240C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048" y="11158545"/>
                <a:ext cx="1330211" cy="327777"/>
              </a:xfrm>
              <a:custGeom>
                <a:avLst/>
                <a:gdLst>
                  <a:gd name="T0" fmla="*/ 2076 w 2692"/>
                  <a:gd name="T1" fmla="*/ 4 h 616"/>
                  <a:gd name="T2" fmla="*/ 616 w 2692"/>
                  <a:gd name="T3" fmla="*/ 0 h 616"/>
                  <a:gd name="T4" fmla="*/ 615 w 2692"/>
                  <a:gd name="T5" fmla="*/ 32 h 616"/>
                  <a:gd name="T6" fmla="*/ 609 w 2692"/>
                  <a:gd name="T7" fmla="*/ 94 h 616"/>
                  <a:gd name="T8" fmla="*/ 597 w 2692"/>
                  <a:gd name="T9" fmla="*/ 154 h 616"/>
                  <a:gd name="T10" fmla="*/ 579 w 2692"/>
                  <a:gd name="T11" fmla="*/ 212 h 616"/>
                  <a:gd name="T12" fmla="*/ 556 w 2692"/>
                  <a:gd name="T13" fmla="*/ 267 h 616"/>
                  <a:gd name="T14" fmla="*/ 526 w 2692"/>
                  <a:gd name="T15" fmla="*/ 320 h 616"/>
                  <a:gd name="T16" fmla="*/ 494 w 2692"/>
                  <a:gd name="T17" fmla="*/ 369 h 616"/>
                  <a:gd name="T18" fmla="*/ 456 w 2692"/>
                  <a:gd name="T19" fmla="*/ 414 h 616"/>
                  <a:gd name="T20" fmla="*/ 414 w 2692"/>
                  <a:gd name="T21" fmla="*/ 456 h 616"/>
                  <a:gd name="T22" fmla="*/ 368 w 2692"/>
                  <a:gd name="T23" fmla="*/ 494 h 616"/>
                  <a:gd name="T24" fmla="*/ 319 w 2692"/>
                  <a:gd name="T25" fmla="*/ 527 h 616"/>
                  <a:gd name="T26" fmla="*/ 266 w 2692"/>
                  <a:gd name="T27" fmla="*/ 556 h 616"/>
                  <a:gd name="T28" fmla="*/ 211 w 2692"/>
                  <a:gd name="T29" fmla="*/ 579 h 616"/>
                  <a:gd name="T30" fmla="*/ 153 w 2692"/>
                  <a:gd name="T31" fmla="*/ 597 h 616"/>
                  <a:gd name="T32" fmla="*/ 94 w 2692"/>
                  <a:gd name="T33" fmla="*/ 610 h 616"/>
                  <a:gd name="T34" fmla="*/ 31 w 2692"/>
                  <a:gd name="T35" fmla="*/ 616 h 616"/>
                  <a:gd name="T36" fmla="*/ 2692 w 2692"/>
                  <a:gd name="T37" fmla="*/ 616 h 616"/>
                  <a:gd name="T38" fmla="*/ 2660 w 2692"/>
                  <a:gd name="T39" fmla="*/ 616 h 616"/>
                  <a:gd name="T40" fmla="*/ 2598 w 2692"/>
                  <a:gd name="T41" fmla="*/ 610 h 616"/>
                  <a:gd name="T42" fmla="*/ 2538 w 2692"/>
                  <a:gd name="T43" fmla="*/ 597 h 616"/>
                  <a:gd name="T44" fmla="*/ 2480 w 2692"/>
                  <a:gd name="T45" fmla="*/ 579 h 616"/>
                  <a:gd name="T46" fmla="*/ 2424 w 2692"/>
                  <a:gd name="T47" fmla="*/ 556 h 616"/>
                  <a:gd name="T48" fmla="*/ 2372 w 2692"/>
                  <a:gd name="T49" fmla="*/ 527 h 616"/>
                  <a:gd name="T50" fmla="*/ 2323 w 2692"/>
                  <a:gd name="T51" fmla="*/ 494 h 616"/>
                  <a:gd name="T52" fmla="*/ 2278 w 2692"/>
                  <a:gd name="T53" fmla="*/ 456 h 616"/>
                  <a:gd name="T54" fmla="*/ 2235 w 2692"/>
                  <a:gd name="T55" fmla="*/ 414 h 616"/>
                  <a:gd name="T56" fmla="*/ 2198 w 2692"/>
                  <a:gd name="T57" fmla="*/ 369 h 616"/>
                  <a:gd name="T58" fmla="*/ 2164 w 2692"/>
                  <a:gd name="T59" fmla="*/ 320 h 616"/>
                  <a:gd name="T60" fmla="*/ 2136 w 2692"/>
                  <a:gd name="T61" fmla="*/ 267 h 616"/>
                  <a:gd name="T62" fmla="*/ 2113 w 2692"/>
                  <a:gd name="T63" fmla="*/ 212 h 616"/>
                  <a:gd name="T64" fmla="*/ 2095 w 2692"/>
                  <a:gd name="T65" fmla="*/ 154 h 616"/>
                  <a:gd name="T66" fmla="*/ 2082 w 2692"/>
                  <a:gd name="T67" fmla="*/ 94 h 616"/>
                  <a:gd name="T68" fmla="*/ 2076 w 2692"/>
                  <a:gd name="T69" fmla="*/ 32 h 616"/>
                  <a:gd name="T70" fmla="*/ 2076 w 2692"/>
                  <a:gd name="T71" fmla="*/ 0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692" h="616">
                    <a:moveTo>
                      <a:pt x="2076" y="0"/>
                    </a:moveTo>
                    <a:lnTo>
                      <a:pt x="2076" y="4"/>
                    </a:lnTo>
                    <a:lnTo>
                      <a:pt x="616" y="4"/>
                    </a:lnTo>
                    <a:lnTo>
                      <a:pt x="616" y="0"/>
                    </a:lnTo>
                    <a:lnTo>
                      <a:pt x="616" y="0"/>
                    </a:lnTo>
                    <a:lnTo>
                      <a:pt x="615" y="32"/>
                    </a:lnTo>
                    <a:lnTo>
                      <a:pt x="613" y="63"/>
                    </a:lnTo>
                    <a:lnTo>
                      <a:pt x="609" y="94"/>
                    </a:lnTo>
                    <a:lnTo>
                      <a:pt x="604" y="125"/>
                    </a:lnTo>
                    <a:lnTo>
                      <a:pt x="597" y="154"/>
                    </a:lnTo>
                    <a:lnTo>
                      <a:pt x="588" y="184"/>
                    </a:lnTo>
                    <a:lnTo>
                      <a:pt x="579" y="212"/>
                    </a:lnTo>
                    <a:lnTo>
                      <a:pt x="567" y="240"/>
                    </a:lnTo>
                    <a:lnTo>
                      <a:pt x="556" y="267"/>
                    </a:lnTo>
                    <a:lnTo>
                      <a:pt x="542" y="294"/>
                    </a:lnTo>
                    <a:lnTo>
                      <a:pt x="526" y="320"/>
                    </a:lnTo>
                    <a:lnTo>
                      <a:pt x="511" y="345"/>
                    </a:lnTo>
                    <a:lnTo>
                      <a:pt x="494" y="369"/>
                    </a:lnTo>
                    <a:lnTo>
                      <a:pt x="475" y="392"/>
                    </a:lnTo>
                    <a:lnTo>
                      <a:pt x="456" y="414"/>
                    </a:lnTo>
                    <a:lnTo>
                      <a:pt x="435" y="436"/>
                    </a:lnTo>
                    <a:lnTo>
                      <a:pt x="414" y="456"/>
                    </a:lnTo>
                    <a:lnTo>
                      <a:pt x="391" y="476"/>
                    </a:lnTo>
                    <a:lnTo>
                      <a:pt x="368" y="494"/>
                    </a:lnTo>
                    <a:lnTo>
                      <a:pt x="345" y="512"/>
                    </a:lnTo>
                    <a:lnTo>
                      <a:pt x="319" y="527"/>
                    </a:lnTo>
                    <a:lnTo>
                      <a:pt x="293" y="543"/>
                    </a:lnTo>
                    <a:lnTo>
                      <a:pt x="266" y="556"/>
                    </a:lnTo>
                    <a:lnTo>
                      <a:pt x="239" y="568"/>
                    </a:lnTo>
                    <a:lnTo>
                      <a:pt x="211" y="579"/>
                    </a:lnTo>
                    <a:lnTo>
                      <a:pt x="183" y="589"/>
                    </a:lnTo>
                    <a:lnTo>
                      <a:pt x="153" y="597"/>
                    </a:lnTo>
                    <a:lnTo>
                      <a:pt x="124" y="604"/>
                    </a:lnTo>
                    <a:lnTo>
                      <a:pt x="94" y="610"/>
                    </a:lnTo>
                    <a:lnTo>
                      <a:pt x="63" y="613"/>
                    </a:lnTo>
                    <a:lnTo>
                      <a:pt x="31" y="616"/>
                    </a:lnTo>
                    <a:lnTo>
                      <a:pt x="0" y="616"/>
                    </a:lnTo>
                    <a:lnTo>
                      <a:pt x="2692" y="616"/>
                    </a:lnTo>
                    <a:lnTo>
                      <a:pt x="2692" y="616"/>
                    </a:lnTo>
                    <a:lnTo>
                      <a:pt x="2660" y="616"/>
                    </a:lnTo>
                    <a:lnTo>
                      <a:pt x="2629" y="613"/>
                    </a:lnTo>
                    <a:lnTo>
                      <a:pt x="2598" y="610"/>
                    </a:lnTo>
                    <a:lnTo>
                      <a:pt x="2567" y="604"/>
                    </a:lnTo>
                    <a:lnTo>
                      <a:pt x="2538" y="597"/>
                    </a:lnTo>
                    <a:lnTo>
                      <a:pt x="2508" y="589"/>
                    </a:lnTo>
                    <a:lnTo>
                      <a:pt x="2480" y="579"/>
                    </a:lnTo>
                    <a:lnTo>
                      <a:pt x="2451" y="568"/>
                    </a:lnTo>
                    <a:lnTo>
                      <a:pt x="2424" y="556"/>
                    </a:lnTo>
                    <a:lnTo>
                      <a:pt x="2399" y="543"/>
                    </a:lnTo>
                    <a:lnTo>
                      <a:pt x="2372" y="527"/>
                    </a:lnTo>
                    <a:lnTo>
                      <a:pt x="2347" y="512"/>
                    </a:lnTo>
                    <a:lnTo>
                      <a:pt x="2323" y="494"/>
                    </a:lnTo>
                    <a:lnTo>
                      <a:pt x="2300" y="476"/>
                    </a:lnTo>
                    <a:lnTo>
                      <a:pt x="2278" y="456"/>
                    </a:lnTo>
                    <a:lnTo>
                      <a:pt x="2256" y="436"/>
                    </a:lnTo>
                    <a:lnTo>
                      <a:pt x="2235" y="414"/>
                    </a:lnTo>
                    <a:lnTo>
                      <a:pt x="2216" y="392"/>
                    </a:lnTo>
                    <a:lnTo>
                      <a:pt x="2198" y="369"/>
                    </a:lnTo>
                    <a:lnTo>
                      <a:pt x="2181" y="345"/>
                    </a:lnTo>
                    <a:lnTo>
                      <a:pt x="2164" y="320"/>
                    </a:lnTo>
                    <a:lnTo>
                      <a:pt x="2150" y="294"/>
                    </a:lnTo>
                    <a:lnTo>
                      <a:pt x="2136" y="267"/>
                    </a:lnTo>
                    <a:lnTo>
                      <a:pt x="2123" y="240"/>
                    </a:lnTo>
                    <a:lnTo>
                      <a:pt x="2113" y="212"/>
                    </a:lnTo>
                    <a:lnTo>
                      <a:pt x="2103" y="184"/>
                    </a:lnTo>
                    <a:lnTo>
                      <a:pt x="2095" y="154"/>
                    </a:lnTo>
                    <a:lnTo>
                      <a:pt x="2088" y="125"/>
                    </a:lnTo>
                    <a:lnTo>
                      <a:pt x="2082" y="94"/>
                    </a:lnTo>
                    <a:lnTo>
                      <a:pt x="2078" y="63"/>
                    </a:lnTo>
                    <a:lnTo>
                      <a:pt x="2076" y="32"/>
                    </a:lnTo>
                    <a:lnTo>
                      <a:pt x="2076" y="0"/>
                    </a:lnTo>
                    <a:lnTo>
                      <a:pt x="2076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bg1"/>
                </a:solidFill>
              </a:ln>
              <a:extLs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" name="Trapezoid 3"/>
              <p:cNvSpPr/>
              <p:nvPr/>
            </p:nvSpPr>
            <p:spPr>
              <a:xfrm>
                <a:off x="3210915" y="5198586"/>
                <a:ext cx="705170" cy="6123848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Trapezoid 10"/>
            <p:cNvSpPr/>
            <p:nvPr/>
          </p:nvSpPr>
          <p:spPr>
            <a:xfrm>
              <a:off x="3389986" y="4294875"/>
              <a:ext cx="339088" cy="943932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576050" y="4613498"/>
            <a:ext cx="1038606" cy="771605"/>
            <a:chOff x="7374832" y="4084502"/>
            <a:chExt cx="1038606" cy="771605"/>
          </a:xfrm>
        </p:grpSpPr>
        <p:cxnSp>
          <p:nvCxnSpPr>
            <p:cNvPr id="25" name="Elbow Connector 12">
              <a:extLst>
                <a:ext uri="{FF2B5EF4-FFF2-40B4-BE49-F238E27FC236}">
                  <a16:creationId xmlns:a16="http://schemas.microsoft.com/office/drawing/2014/main" id="{CC21B4BC-9DB1-FB4C-9C05-89636F8E01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11571" y="4084502"/>
              <a:ext cx="608492" cy="47009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52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Elbow Connector 12">
              <a:extLst>
                <a:ext uri="{FF2B5EF4-FFF2-40B4-BE49-F238E27FC236}">
                  <a16:creationId xmlns:a16="http://schemas.microsoft.com/office/drawing/2014/main" id="{CC21B4BC-9DB1-FB4C-9C05-89636F8E01BE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7542901" y="4095846"/>
              <a:ext cx="323516" cy="659654"/>
            </a:xfrm>
            <a:prstGeom prst="curvedConnector2">
              <a:avLst/>
            </a:prstGeom>
            <a:solidFill>
              <a:schemeClr val="accent1"/>
            </a:solidFill>
            <a:ln w="152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rapezoid 8"/>
            <p:cNvSpPr/>
            <p:nvPr/>
          </p:nvSpPr>
          <p:spPr>
            <a:xfrm rot="17851386">
              <a:off x="7997621" y="4440289"/>
              <a:ext cx="399582" cy="43205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69" name="Teardrop 68"/>
          <p:cNvSpPr/>
          <p:nvPr/>
        </p:nvSpPr>
        <p:spPr>
          <a:xfrm rot="372007" flipH="1">
            <a:off x="957698" y="3508579"/>
            <a:ext cx="2185739" cy="1495035"/>
          </a:xfrm>
          <a:prstGeom prst="teardrop">
            <a:avLst>
              <a:gd name="adj" fmla="val 1149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ardrop 59"/>
          <p:cNvSpPr/>
          <p:nvPr/>
        </p:nvSpPr>
        <p:spPr>
          <a:xfrm rot="20844905">
            <a:off x="2737824" y="1788725"/>
            <a:ext cx="2345634" cy="2056386"/>
          </a:xfrm>
          <a:prstGeom prst="teardrop">
            <a:avLst>
              <a:gd name="adj" fmla="val 1193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934030" y="8507774"/>
            <a:ext cx="820742" cy="77555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rapezoid 7"/>
          <p:cNvSpPr/>
          <p:nvPr/>
        </p:nvSpPr>
        <p:spPr>
          <a:xfrm rot="18796497">
            <a:off x="3246655" y="8526191"/>
            <a:ext cx="239960" cy="512677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78" name="Group 77"/>
          <p:cNvGrpSpPr/>
          <p:nvPr/>
        </p:nvGrpSpPr>
        <p:grpSpPr>
          <a:xfrm>
            <a:off x="3479966" y="6373526"/>
            <a:ext cx="1755000" cy="1008666"/>
            <a:chOff x="3365639" y="8057012"/>
            <a:chExt cx="1755000" cy="1008666"/>
          </a:xfrm>
        </p:grpSpPr>
        <p:cxnSp>
          <p:nvCxnSpPr>
            <p:cNvPr id="68" name="Elbow Connector 12">
              <a:extLst>
                <a:ext uri="{FF2B5EF4-FFF2-40B4-BE49-F238E27FC236}">
                  <a16:creationId xmlns:a16="http://schemas.microsoft.com/office/drawing/2014/main" id="{CC21B4BC-9DB1-FB4C-9C05-89636F8E01B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34622" y="8185676"/>
              <a:ext cx="986017" cy="49693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52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rapezoid 11"/>
            <p:cNvSpPr/>
            <p:nvPr/>
          </p:nvSpPr>
          <p:spPr>
            <a:xfrm rot="3334275">
              <a:off x="3593689" y="8406341"/>
              <a:ext cx="431287" cy="887388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21" name="Elbow Connector 12">
              <a:extLst>
                <a:ext uri="{FF2B5EF4-FFF2-40B4-BE49-F238E27FC236}">
                  <a16:creationId xmlns:a16="http://schemas.microsoft.com/office/drawing/2014/main" id="{CC21B4BC-9DB1-FB4C-9C05-89636F8E01BE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3948293" y="8112549"/>
              <a:ext cx="734875" cy="62380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52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TextBox 6"/>
          <p:cNvSpPr txBox="1"/>
          <p:nvPr/>
        </p:nvSpPr>
        <p:spPr>
          <a:xfrm>
            <a:off x="-11313" y="7568116"/>
            <a:ext cx="3484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Understanding </a:t>
            </a:r>
            <a:r>
              <a:rPr lang="en-GB" sz="1600" b="1" dirty="0">
                <a:solidFill>
                  <a:srgbClr val="0070C0"/>
                </a:solidFill>
              </a:rPr>
              <a:t>context</a:t>
            </a:r>
            <a:r>
              <a:rPr lang="en-GB" sz="1600" b="1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663" y="8600090"/>
            <a:ext cx="1757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Macbeth </a:t>
            </a:r>
          </a:p>
          <a:p>
            <a:r>
              <a:rPr lang="en-GB" sz="1400" dirty="0"/>
              <a:t>Creative Writing skills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7193" y="9873050"/>
            <a:ext cx="3153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/>
              <a:t>Romeo and Juliet </a:t>
            </a:r>
            <a:r>
              <a:rPr lang="en-GB" dirty="0"/>
              <a:t>– </a:t>
            </a:r>
            <a:r>
              <a:rPr lang="en-GB" sz="1400" b="1" dirty="0">
                <a:solidFill>
                  <a:srgbClr val="0070C0"/>
                </a:solidFill>
              </a:rPr>
              <a:t>Dramatic Devices</a:t>
            </a:r>
          </a:p>
          <a:p>
            <a:pPr algn="ctr"/>
            <a:r>
              <a:rPr lang="en-GB" sz="1400" dirty="0"/>
              <a:t>Understanding of Techniques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</a:rPr>
              <a:t>Introduction to Word Explosions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4034" y="10907802"/>
            <a:ext cx="3053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As You Like It </a:t>
            </a:r>
            <a:r>
              <a:rPr lang="en-GB" sz="1400" dirty="0"/>
              <a:t>– Language </a:t>
            </a:r>
            <a:r>
              <a:rPr lang="en-GB" sz="1600" b="1" dirty="0">
                <a:solidFill>
                  <a:srgbClr val="0070C0"/>
                </a:solidFill>
              </a:rPr>
              <a:t>Techniques</a:t>
            </a:r>
            <a:r>
              <a:rPr lang="en-GB" sz="1400" dirty="0"/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4974" y="11344496"/>
            <a:ext cx="3283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Henry V </a:t>
            </a:r>
            <a:r>
              <a:rPr lang="en-GB" sz="1400" dirty="0"/>
              <a:t>Developing </a:t>
            </a:r>
            <a:r>
              <a:rPr lang="en-GB" sz="1600" b="1" dirty="0">
                <a:solidFill>
                  <a:srgbClr val="0070C0"/>
                </a:solidFill>
              </a:rPr>
              <a:t>performance</a:t>
            </a:r>
            <a:r>
              <a:rPr lang="en-GB" sz="1400" dirty="0"/>
              <a:t> skills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39864" y="3629512"/>
            <a:ext cx="18633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Y9</a:t>
            </a:r>
          </a:p>
          <a:p>
            <a:pPr algn="ctr"/>
            <a:r>
              <a:rPr lang="en-GB" sz="3200" b="1" dirty="0"/>
              <a:t>Othello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272301" y="1847336"/>
            <a:ext cx="2756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KS4</a:t>
            </a:r>
          </a:p>
          <a:p>
            <a:pPr algn="ctr"/>
            <a:r>
              <a:rPr lang="en-GB" sz="3600" b="1" dirty="0"/>
              <a:t>Macbeth</a:t>
            </a:r>
          </a:p>
        </p:txBody>
      </p:sp>
      <p:sp>
        <p:nvSpPr>
          <p:cNvPr id="71" name="Teardrop 70"/>
          <p:cNvSpPr/>
          <p:nvPr/>
        </p:nvSpPr>
        <p:spPr>
          <a:xfrm rot="20991658">
            <a:off x="4160422" y="5229358"/>
            <a:ext cx="2082919" cy="1785601"/>
          </a:xfrm>
          <a:prstGeom prst="teardrop">
            <a:avLst>
              <a:gd name="adj" fmla="val 116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4094155" y="5368740"/>
            <a:ext cx="23218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Y8 A Midsummer </a:t>
            </a:r>
          </a:p>
          <a:p>
            <a:pPr algn="ctr"/>
            <a:r>
              <a:rPr lang="en-GB" b="1" dirty="0"/>
              <a:t>Night’s Dream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Much Ado About Nothing</a:t>
            </a:r>
          </a:p>
          <a:p>
            <a:pPr algn="ctr"/>
            <a:endParaRPr lang="en-GB" sz="2000" b="1" dirty="0"/>
          </a:p>
        </p:txBody>
      </p:sp>
      <p:sp>
        <p:nvSpPr>
          <p:cNvPr id="72" name="Teardrop 71"/>
          <p:cNvSpPr/>
          <p:nvPr/>
        </p:nvSpPr>
        <p:spPr>
          <a:xfrm rot="14495912">
            <a:off x="1773590" y="7728705"/>
            <a:ext cx="1391479" cy="1237203"/>
          </a:xfrm>
          <a:prstGeom prst="teardrop">
            <a:avLst>
              <a:gd name="adj" fmla="val 119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1615407" y="7687791"/>
            <a:ext cx="153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/>
              <a:t>Y7</a:t>
            </a:r>
          </a:p>
          <a:p>
            <a:pPr algn="ctr"/>
            <a:r>
              <a:rPr lang="en-GB" sz="2000" b="1" dirty="0"/>
              <a:t>Shakespeare</a:t>
            </a:r>
          </a:p>
          <a:p>
            <a:pPr algn="ctr"/>
            <a:r>
              <a:rPr lang="en-GB" sz="2000" b="1" dirty="0"/>
              <a:t> Project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0386" y="8039073"/>
            <a:ext cx="14218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Identifying </a:t>
            </a:r>
          </a:p>
          <a:p>
            <a:pPr algn="ctr"/>
            <a:r>
              <a:rPr lang="en-GB" sz="1400" dirty="0"/>
              <a:t>different </a:t>
            </a:r>
            <a:r>
              <a:rPr lang="en-GB" sz="1600" b="1" dirty="0">
                <a:solidFill>
                  <a:srgbClr val="0070C0"/>
                </a:solidFill>
              </a:rPr>
              <a:t>genres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014734" y="7059236"/>
            <a:ext cx="2821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Developing </a:t>
            </a:r>
            <a:r>
              <a:rPr lang="en-GB" sz="1600" b="1" dirty="0">
                <a:solidFill>
                  <a:srgbClr val="0070C0"/>
                </a:solidFill>
              </a:rPr>
              <a:t>context</a:t>
            </a:r>
            <a:endParaRPr lang="en-GB" sz="1400" b="1" dirty="0">
              <a:solidFill>
                <a:srgbClr val="0070C0"/>
              </a:solidFill>
            </a:endParaRPr>
          </a:p>
          <a:p>
            <a:pPr algn="ctr"/>
            <a:r>
              <a:rPr lang="en-GB" sz="1400" dirty="0"/>
              <a:t>of Elizabethan </a:t>
            </a:r>
            <a:r>
              <a:rPr lang="en-GB" sz="1600" b="1" dirty="0">
                <a:solidFill>
                  <a:srgbClr val="0070C0"/>
                </a:solidFill>
              </a:rPr>
              <a:t>Patriarchal society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606" y="635949"/>
            <a:ext cx="33161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</a:rPr>
              <a:t>Confident analysis </a:t>
            </a:r>
            <a:r>
              <a:rPr lang="en-GB" sz="1400" dirty="0"/>
              <a:t>of form and structure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23144" y="975382"/>
            <a:ext cx="1200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</a:rPr>
              <a:t>Perceptive 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observation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04569" y="5326239"/>
            <a:ext cx="15644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Develop </a:t>
            </a:r>
            <a:r>
              <a:rPr lang="en-GB" sz="1600" b="1" dirty="0">
                <a:solidFill>
                  <a:srgbClr val="0070C0"/>
                </a:solidFill>
              </a:rPr>
              <a:t>consideration of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symbolism and motif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034" y="9172082"/>
            <a:ext cx="30710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Twelfth Night </a:t>
            </a:r>
            <a:r>
              <a:rPr lang="en-GB" sz="1400" dirty="0"/>
              <a:t>Understand and </a:t>
            </a:r>
            <a:r>
              <a:rPr lang="en-GB" sz="1400" b="1" dirty="0">
                <a:solidFill>
                  <a:srgbClr val="0070C0"/>
                </a:solidFill>
              </a:rPr>
              <a:t>develop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drama techniques</a:t>
            </a:r>
            <a:r>
              <a:rPr lang="en-GB" sz="1400" dirty="0"/>
              <a:t> – pronunciation,</a:t>
            </a:r>
          </a:p>
          <a:p>
            <a:pPr algn="ctr"/>
            <a:r>
              <a:rPr lang="en-GB" sz="1400" dirty="0"/>
              <a:t> facial expressions</a:t>
            </a:r>
            <a:endParaRPr lang="en-GB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647451" y="7647803"/>
            <a:ext cx="3293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Developing </a:t>
            </a:r>
            <a:r>
              <a:rPr lang="en-GB" sz="1600" b="1" dirty="0">
                <a:solidFill>
                  <a:srgbClr val="0070C0"/>
                </a:solidFill>
              </a:rPr>
              <a:t>confidence</a:t>
            </a:r>
            <a:r>
              <a:rPr lang="en-GB" sz="1400" dirty="0"/>
              <a:t> in understanding </a:t>
            </a:r>
          </a:p>
          <a:p>
            <a:pPr algn="ctr"/>
            <a:r>
              <a:rPr lang="en-GB" sz="1400" dirty="0"/>
              <a:t>meaning of </a:t>
            </a:r>
            <a:r>
              <a:rPr lang="en-GB" sz="1600" b="1" dirty="0">
                <a:solidFill>
                  <a:srgbClr val="0070C0"/>
                </a:solidFill>
              </a:rPr>
              <a:t>language</a:t>
            </a:r>
            <a:r>
              <a:rPr lang="en-GB" sz="1400" dirty="0"/>
              <a:t> and </a:t>
            </a:r>
            <a:r>
              <a:rPr lang="en-GB" sz="1600" b="1" dirty="0">
                <a:solidFill>
                  <a:srgbClr val="0070C0"/>
                </a:solidFill>
              </a:rPr>
              <a:t>themes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47050" y="8289514"/>
            <a:ext cx="247336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Increased understanding of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Characterisation, staging &amp;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theatrical interpretation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81835" y="9125915"/>
            <a:ext cx="278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Increasing knowledge of </a:t>
            </a:r>
            <a:r>
              <a:rPr lang="en-GB" sz="1600" b="1" dirty="0">
                <a:solidFill>
                  <a:srgbClr val="0070C0"/>
                </a:solidFill>
              </a:rPr>
              <a:t>dramatic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irony</a:t>
            </a:r>
            <a:r>
              <a:rPr lang="en-GB" sz="1400" dirty="0"/>
              <a:t> and concepts such as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willing suspension of disbelief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93210" y="156990"/>
            <a:ext cx="3943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</a:rPr>
              <a:t>Thoughtful application </a:t>
            </a:r>
            <a:r>
              <a:rPr lang="en-GB" sz="1400" dirty="0"/>
              <a:t>of key contextual factors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01680" y="121166"/>
            <a:ext cx="1754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Mastery of </a:t>
            </a:r>
            <a:r>
              <a:rPr lang="en-GB" sz="1600" b="1" dirty="0">
                <a:solidFill>
                  <a:srgbClr val="0070C0"/>
                </a:solidFill>
              </a:rPr>
              <a:t>TEALEAC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819" y="640895"/>
            <a:ext cx="23565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</a:rPr>
              <a:t>Understanding of society </a:t>
            </a:r>
          </a:p>
          <a:p>
            <a:pPr algn="ctr"/>
            <a:r>
              <a:rPr lang="en-GB" sz="1400" dirty="0"/>
              <a:t>and its rankings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2898" y="4918774"/>
            <a:ext cx="2186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Develop</a:t>
            </a:r>
            <a:r>
              <a:rPr lang="en-GB" sz="1600" b="1" dirty="0">
                <a:solidFill>
                  <a:srgbClr val="0070C0"/>
                </a:solidFill>
              </a:rPr>
              <a:t> widening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knowledge </a:t>
            </a:r>
            <a:r>
              <a:rPr lang="en-GB" sz="1400" dirty="0"/>
              <a:t>of key themes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D0FE175-FCEB-4DE4-8E6D-E805DAC2F9EF}"/>
              </a:ext>
            </a:extLst>
          </p:cNvPr>
          <p:cNvSpPr txBox="1"/>
          <p:nvPr/>
        </p:nvSpPr>
        <p:spPr>
          <a:xfrm>
            <a:off x="5279310" y="1953351"/>
            <a:ext cx="1425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</a:rPr>
              <a:t>Application of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critical theory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82E5DF0-8018-4CDF-8422-FC99BC14C61C}"/>
              </a:ext>
            </a:extLst>
          </p:cNvPr>
          <p:cNvSpPr txBox="1"/>
          <p:nvPr/>
        </p:nvSpPr>
        <p:spPr>
          <a:xfrm>
            <a:off x="297090" y="1582884"/>
            <a:ext cx="18562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</a:rPr>
              <a:t>Development of critical thinking </a:t>
            </a:r>
            <a:r>
              <a:rPr lang="en-GB" sz="1400" dirty="0"/>
              <a:t>related to the </a:t>
            </a:r>
            <a:r>
              <a:rPr lang="en-GB" sz="1600" b="1" dirty="0">
                <a:solidFill>
                  <a:srgbClr val="0070C0"/>
                </a:solidFill>
              </a:rPr>
              <a:t>conventions of  a Tragedy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0B655F7-7EAC-4C72-B4A0-D64DEB201B85}"/>
              </a:ext>
            </a:extLst>
          </p:cNvPr>
          <p:cNvSpPr txBox="1"/>
          <p:nvPr/>
        </p:nvSpPr>
        <p:spPr>
          <a:xfrm>
            <a:off x="112888" y="5645739"/>
            <a:ext cx="15867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Examine the relationship between </a:t>
            </a:r>
            <a:r>
              <a:rPr lang="en-GB" sz="1600" b="1" dirty="0">
                <a:solidFill>
                  <a:srgbClr val="0070C0"/>
                </a:solidFill>
              </a:rPr>
              <a:t>Literary themes within modern contexts.</a:t>
            </a:r>
            <a:endParaRPr lang="en-GB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3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2302</TotalTime>
  <Words>161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Priory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Evans</dc:creator>
  <cp:lastModifiedBy>Peter Stacey</cp:lastModifiedBy>
  <cp:revision>60</cp:revision>
  <dcterms:created xsi:type="dcterms:W3CDTF">2022-03-04T09:42:52Z</dcterms:created>
  <dcterms:modified xsi:type="dcterms:W3CDTF">2022-09-08T13:50:59Z</dcterms:modified>
</cp:coreProperties>
</file>