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4"/>
  </p:sldMasterIdLst>
  <p:sldIdLst>
    <p:sldId id="266" r:id="rId5"/>
    <p:sldId id="267" r:id="rId6"/>
    <p:sldId id="257" r:id="rId7"/>
    <p:sldId id="256" r:id="rId8"/>
    <p:sldId id="268" r:id="rId9"/>
    <p:sldId id="269" r:id="rId10"/>
    <p:sldId id="270" r:id="rId11"/>
    <p:sldId id="258" r:id="rId12"/>
    <p:sldId id="271" r:id="rId13"/>
    <p:sldId id="276" r:id="rId14"/>
    <p:sldId id="272" r:id="rId15"/>
    <p:sldId id="273" r:id="rId16"/>
    <p:sldId id="274" r:id="rId17"/>
    <p:sldId id="27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80" d="100"/>
          <a:sy n="80" d="100"/>
        </p:scale>
        <p:origin x="6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CC9AB2FF-DFB5-4A45-87E6-DE227E7364A0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2D58C2B4-1357-4C38-AECC-08ECBBF7008B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682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2FF-DFB5-4A45-87E6-DE227E7364A0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C2B4-1357-4C38-AECC-08ECBBF700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026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2FF-DFB5-4A45-87E6-DE227E7364A0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C2B4-1357-4C38-AECC-08ECBBF7008B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23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2FF-DFB5-4A45-87E6-DE227E7364A0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C2B4-1357-4C38-AECC-08ECBBF7008B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290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2FF-DFB5-4A45-87E6-DE227E7364A0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C2B4-1357-4C38-AECC-08ECBBF700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453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2FF-DFB5-4A45-87E6-DE227E7364A0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C2B4-1357-4C38-AECC-08ECBBF7008B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344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2FF-DFB5-4A45-87E6-DE227E7364A0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C2B4-1357-4C38-AECC-08ECBBF7008B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543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2FF-DFB5-4A45-87E6-DE227E7364A0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C2B4-1357-4C38-AECC-08ECBBF7008B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273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2FF-DFB5-4A45-87E6-DE227E7364A0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C2B4-1357-4C38-AECC-08ECBBF7008B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798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2FF-DFB5-4A45-87E6-DE227E7364A0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C2B4-1357-4C38-AECC-08ECBBF700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93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2FF-DFB5-4A45-87E6-DE227E7364A0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C2B4-1357-4C38-AECC-08ECBBF7008B}" type="slidenum">
              <a:rPr lang="en-GB" smtClean="0"/>
              <a:t>‹#›</a:t>
            </a:fld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264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2FF-DFB5-4A45-87E6-DE227E7364A0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C2B4-1357-4C38-AECC-08ECBBF700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84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2FF-DFB5-4A45-87E6-DE227E7364A0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C2B4-1357-4C38-AECC-08ECBBF7008B}" type="slidenum">
              <a:rPr lang="en-GB" smtClean="0"/>
              <a:t>‹#›</a:t>
            </a:fld>
            <a:endParaRPr lang="en-GB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50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2FF-DFB5-4A45-87E6-DE227E7364A0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C2B4-1357-4C38-AECC-08ECBBF7008B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76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2FF-DFB5-4A45-87E6-DE227E7364A0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C2B4-1357-4C38-AECC-08ECBBF700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642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2FF-DFB5-4A45-87E6-DE227E7364A0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C2B4-1357-4C38-AECC-08ECBBF7008B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95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2FF-DFB5-4A45-87E6-DE227E7364A0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C2B4-1357-4C38-AECC-08ECBBF700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0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C9AB2FF-DFB5-4A45-87E6-DE227E7364A0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D58C2B4-1357-4C38-AECC-08ECBBF700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21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58"/>
            <a:ext cx="9117136" cy="5302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2698"/>
            <a:ext cx="9117136" cy="53023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4" y="1557962"/>
            <a:ext cx="9117136" cy="53023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52536" y="116635"/>
            <a:ext cx="9865096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ctr">
              <a:lnSpc>
                <a:spcPct val="90000"/>
              </a:lnSpc>
              <a:defRPr/>
            </a:pP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WHY CHOOSE Art and Design?</a:t>
            </a:r>
          </a:p>
          <a:p>
            <a:pPr marL="609585" indent="-609585" algn="ctr">
              <a:lnSpc>
                <a:spcPct val="90000"/>
              </a:lnSpc>
              <a:defRPr/>
            </a:pPr>
            <a:endParaRPr lang="en-GB" sz="2500" b="1" dirty="0">
              <a:solidFill>
                <a:srgbClr val="F9790F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88716" y="980731"/>
            <a:ext cx="555870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585" indent="-609585" algn="ctr">
              <a:lnSpc>
                <a:spcPct val="90000"/>
              </a:lnSpc>
              <a:defRPr/>
            </a:pP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</a:t>
            </a:r>
            <a:r>
              <a:rPr lang="en-GB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</a:t>
            </a: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about drawing pictures</a:t>
            </a:r>
            <a:endParaRPr lang="en-US" sz="3200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15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5"/>
    </mc:Choice>
    <mc:Fallback>
      <p:transition spd="slow" advTm="4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419"/>
            <a:ext cx="9144000" cy="68297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332656"/>
            <a:ext cx="1854785" cy="2780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6991" y="520546"/>
            <a:ext cx="62651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</a:rPr>
              <a:t>YOU WILL </a:t>
            </a:r>
            <a:r>
              <a:rPr lang="en-GB" sz="2400" b="1" dirty="0" smtClean="0">
                <a:solidFill>
                  <a:srgbClr val="000000"/>
                </a:solidFill>
              </a:rPr>
              <a:t>STUDY</a:t>
            </a:r>
            <a:r>
              <a:rPr lang="en-GB" sz="2400" b="1" dirty="0" smtClean="0">
                <a:solidFill>
                  <a:srgbClr val="000000"/>
                </a:solidFill>
              </a:rPr>
              <a:t> </a:t>
            </a:r>
            <a:r>
              <a:rPr lang="en-GB" sz="2400" b="1" dirty="0">
                <a:solidFill>
                  <a:srgbClr val="000000"/>
                </a:solidFill>
              </a:rPr>
              <a:t>ARTISTS OF YOUR CHOICE AND PRODUCE CREATIVE RESPONSES TO THEIR WORK WHERE YOU’LL NEED TO DEMONSTRATE YOUR UNDERSTANDING OF THEIR STYLE </a:t>
            </a:r>
            <a:r>
              <a:rPr lang="en-GB" sz="2400" b="1" u="sng" dirty="0">
                <a:solidFill>
                  <a:srgbClr val="000000"/>
                </a:solidFill>
              </a:rPr>
              <a:t>AND</a:t>
            </a:r>
            <a:r>
              <a:rPr lang="en-GB" sz="2400" b="1" dirty="0">
                <a:solidFill>
                  <a:srgbClr val="000000"/>
                </a:solidFill>
              </a:rPr>
              <a:t> CONCEPT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61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87"/>
    </mc:Choice>
    <mc:Fallback>
      <p:transition spd="slow" advTm="1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786" y="810364"/>
            <a:ext cx="4186427" cy="5753275"/>
          </a:xfrm>
          <a:prstGeom prst="rect">
            <a:avLst/>
          </a:prstGeom>
        </p:spPr>
      </p:pic>
      <p:pic>
        <p:nvPicPr>
          <p:cNvPr id="2050" name="Picture 2" descr="New York City Blues, Paul Kenton, Oils on Aluminium, 2019 : r/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78" y="1052737"/>
            <a:ext cx="2165821" cy="345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622" y="4615558"/>
            <a:ext cx="2499567" cy="2032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1527" y="451687"/>
            <a:ext cx="4267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EXPLORING THE WORK OF PAUL KENTON USING ACRYLIC PAINT</a:t>
            </a:r>
            <a:endParaRPr lang="en-GB" sz="1600" b="1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6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79"/>
    </mc:Choice>
    <mc:Fallback>
      <p:transition spd="slow" advTm="9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4664" r="7476" b="6772"/>
          <a:stretch/>
        </p:blipFill>
        <p:spPr>
          <a:xfrm rot="5400000">
            <a:off x="-313439" y="897618"/>
            <a:ext cx="5256583" cy="41266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23520" y="4418224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You’ll be expected to work from your own creative photography</a:t>
            </a:r>
            <a:endParaRPr lang="en-GB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501" r="12988" b="4664"/>
          <a:stretch/>
        </p:blipFill>
        <p:spPr>
          <a:xfrm rot="16200000">
            <a:off x="5312719" y="456037"/>
            <a:ext cx="3934548" cy="339975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03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91"/>
    </mc:Choice>
    <mc:Fallback>
      <p:transition spd="slow" advTm="14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1" r="14030" b="17878"/>
          <a:stretch/>
        </p:blipFill>
        <p:spPr>
          <a:xfrm rot="5400000">
            <a:off x="125498" y="24026"/>
            <a:ext cx="3483023" cy="38091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0959" y="539369"/>
            <a:ext cx="4759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AND PRODUCE CREATIVE RESPONSES FROM IMAGES YOU HAVE SOURCED YOURSELF</a:t>
            </a:r>
            <a:endParaRPr lang="en-GB" sz="2400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465" y="2773151"/>
            <a:ext cx="6894535" cy="408484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20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69"/>
    </mc:Choice>
    <mc:Fallback>
      <p:transition spd="slow" advTm="9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75" y="619125"/>
            <a:ext cx="7505699" cy="562927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5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61"/>
    </mc:Choice>
    <mc:Fallback>
      <p:transition spd="slow" advTm="16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4047" y="908722"/>
            <a:ext cx="830275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</a:rPr>
              <a:t>time management, research skills, communication, diplomacy, delegation, resilience, articulation, teamwork, creative thinking, ideas, identifying target market, building confidence in others, web development, social media, lateral thinking, negotiation, creative problem-solving, technical ability, risk-assessment, budgeting, self-direction, </a:t>
            </a:r>
            <a:r>
              <a:rPr lang="en-US" sz="2800" b="1" dirty="0">
                <a:latin typeface="Franklin Gothic Medium" panose="020B0603020102020204" pitchFamily="34" charset="0"/>
              </a:rPr>
              <a:t>visual literacy,</a:t>
            </a:r>
            <a:r>
              <a:rPr lang="en-US" sz="2800" dirty="0">
                <a:latin typeface="Franklin Gothic Medium" panose="020B0603020102020204" pitchFamily="34" charset="0"/>
              </a:rPr>
              <a:t> independence, networking, working to deadline, flexibility, interpersonal skills, passion, empathy, curiosity, dedication, perseverance, adaptation, patience, listening, speaking</a:t>
            </a:r>
            <a:endParaRPr lang="en-GB" sz="2800" dirty="0">
              <a:latin typeface="Franklin Gothic Medium" panose="020B06030201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8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45"/>
    </mc:Choice>
    <mc:Fallback>
      <p:transition spd="slow" advTm="19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04673" y="582930"/>
            <a:ext cx="7488936" cy="561670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3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33"/>
    </mc:Choice>
    <mc:Fallback>
      <p:transition spd="slow" advTm="19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29" y="383631"/>
            <a:ext cx="7982712" cy="598703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71"/>
    </mc:Choice>
    <mc:Fallback>
      <p:transition spd="slow" advTm="28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11" y="960120"/>
            <a:ext cx="3745700" cy="47957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8267" t="11154" r="2754" b="10104"/>
          <a:stretch/>
        </p:blipFill>
        <p:spPr>
          <a:xfrm rot="16200000">
            <a:off x="5081155" y="889330"/>
            <a:ext cx="4680520" cy="31065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6692" t="11154" r="14173" b="18503"/>
          <a:stretch/>
        </p:blipFill>
        <p:spPr>
          <a:xfrm rot="16200000">
            <a:off x="3932067" y="3412316"/>
            <a:ext cx="3322832" cy="2215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01824" y="692698"/>
            <a:ext cx="2414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FIRST 3 WEEKS - </a:t>
            </a:r>
          </a:p>
          <a:p>
            <a:r>
              <a:rPr lang="en-GB" sz="2400" b="1" dirty="0"/>
              <a:t>FOCUS ON DRAWING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22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64"/>
    </mc:Choice>
    <mc:Fallback>
      <p:transition spd="slow" advTm="10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496" y="86914"/>
            <a:ext cx="6696744" cy="59562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3344" y="6089769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TERRACOTTA ROBOTS WITH COPPER </a:t>
            </a:r>
            <a:r>
              <a:rPr lang="en-GB" sz="2000" b="1" dirty="0" smtClean="0"/>
              <a:t>OXIDE GLAZE</a:t>
            </a:r>
            <a:endParaRPr lang="en-GB" sz="2000" b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0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21"/>
    </mc:Choice>
    <mc:Fallback>
      <p:transition spd="slow" advTm="9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86" y="150921"/>
            <a:ext cx="7253063" cy="49685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3935109"/>
            <a:ext cx="3744416" cy="28014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76" y="5279491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LOOKING AFTER YOUR WORK AND PRESENTING IT </a:t>
            </a:r>
            <a:r>
              <a:rPr lang="en-US" sz="2000" b="1" dirty="0" smtClean="0"/>
              <a:t>CREATIVELY IN </a:t>
            </a:r>
            <a:r>
              <a:rPr lang="en-US" sz="2000" b="1" dirty="0"/>
              <a:t>A </a:t>
            </a:r>
            <a:r>
              <a:rPr lang="en-US" sz="2000" b="1" dirty="0" smtClean="0"/>
              <a:t>SKETCHBOOK</a:t>
            </a:r>
            <a:endParaRPr lang="en-GB" sz="2000" b="1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99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42"/>
    </mc:Choice>
    <mc:Fallback>
      <p:transition spd="slow" advTm="12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811" y="612648"/>
            <a:ext cx="7264214" cy="544816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10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22"/>
    </mc:Choice>
    <mc:Fallback>
      <p:transition spd="slow" advTm="21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52" y="116636"/>
            <a:ext cx="3899232" cy="27363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5" t="13693" r="6444" b="3596"/>
          <a:stretch/>
        </p:blipFill>
        <p:spPr>
          <a:xfrm rot="16200000">
            <a:off x="-168349" y="3641992"/>
            <a:ext cx="3562831" cy="25607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2744" y="339515"/>
            <a:ext cx="24356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YOU’LL BE EXPECTED TO INVESTIGATE A RANGE OF MEDIA</a:t>
            </a:r>
          </a:p>
          <a:p>
            <a:r>
              <a:rPr lang="en-US" sz="1600" b="1" dirty="0">
                <a:solidFill>
                  <a:srgbClr val="000000"/>
                </a:solidFill>
              </a:rPr>
              <a:t>IT’S YOUR CHOICE</a:t>
            </a:r>
          </a:p>
          <a:p>
            <a:r>
              <a:rPr lang="en-US" sz="1600" b="1" dirty="0"/>
              <a:t>STENCILLING, TEXTILES, DIGITAL DRAWINGS, PRINT MAKING PHOTOGRAPHY, SCULPTURE…</a:t>
            </a:r>
            <a:endParaRPr lang="en-GB" sz="1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3" y="1412776"/>
            <a:ext cx="2246867" cy="2952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625" y="3925059"/>
            <a:ext cx="4047556" cy="277662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14"/>
    </mc:Choice>
    <mc:Fallback>
      <p:transition spd="slow" advTm="13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F05C64DAEAFF44ADFCEF59310EF2EC" ma:contentTypeVersion="14" ma:contentTypeDescription="Create a new document." ma:contentTypeScope="" ma:versionID="97b3f2e2e75555682ecf3927b58fc771">
  <xsd:schema xmlns:xsd="http://www.w3.org/2001/XMLSchema" xmlns:xs="http://www.w3.org/2001/XMLSchema" xmlns:p="http://schemas.microsoft.com/office/2006/metadata/properties" xmlns:ns3="52dc6b80-b409-46c7-bc08-9bab505a808f" xmlns:ns4="7f008b46-fb89-41a7-a3e9-0b555326c972" targetNamespace="http://schemas.microsoft.com/office/2006/metadata/properties" ma:root="true" ma:fieldsID="bd4d122b0bb70aeb5aa1739cf5e396ae" ns3:_="" ns4:_="">
    <xsd:import namespace="52dc6b80-b409-46c7-bc08-9bab505a808f"/>
    <xsd:import namespace="7f008b46-fb89-41a7-a3e9-0b555326c97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dc6b80-b409-46c7-bc08-9bab505a808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008b46-fb89-41a7-a3e9-0b555326c9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2D9F8EC-ADE6-4FED-8152-9C0D410C6E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dc6b80-b409-46c7-bc08-9bab505a808f"/>
    <ds:schemaRef ds:uri="7f008b46-fb89-41a7-a3e9-0b555326c9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8225DC-C32A-4F89-A4C9-4A37BB7BD8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77B682-4F20-4987-895E-0925475B6920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f008b46-fb89-41a7-a3e9-0b555326c972"/>
    <ds:schemaRef ds:uri="52dc6b80-b409-46c7-bc08-9bab505a808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39</TotalTime>
  <Words>206</Words>
  <Application>Microsoft Office PowerPoint</Application>
  <PresentationFormat>On-screen Show (4:3)</PresentationFormat>
  <Paragraphs>14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Franklin Gothic Medium</vt:lpstr>
      <vt:lpstr>Garamond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Priory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Sian Joao</dc:creator>
  <cp:lastModifiedBy>Sian Joao</cp:lastModifiedBy>
  <cp:revision>7</cp:revision>
  <dcterms:created xsi:type="dcterms:W3CDTF">2022-01-16T11:54:08Z</dcterms:created>
  <dcterms:modified xsi:type="dcterms:W3CDTF">2022-01-16T12:33:09Z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0x010100F7F05C64DAEAFF44ADFCEF59310EF2EC</vt:lpwstr>
  </property>
</Properties>
</file>